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5"/>
    <p:sldMasterId id="2147483668" r:id="rId6"/>
    <p:sldMasterId id="2147483669" r:id="rId7"/>
    <p:sldMasterId id="2147483670" r:id="rId8"/>
    <p:sldMasterId id="2147483671" r:id="rId9"/>
  </p:sldMasterIdLst>
  <p:notesMasterIdLst>
    <p:notesMasterId r:id="rId28"/>
  </p:notesMasterIdLst>
  <p:sldIdLst>
    <p:sldId id="256" r:id="rId10"/>
    <p:sldId id="257" r:id="rId11"/>
    <p:sldId id="258" r:id="rId12"/>
    <p:sldId id="259" r:id="rId13"/>
    <p:sldId id="260" r:id="rId14"/>
    <p:sldId id="262" r:id="rId15"/>
    <p:sldId id="263" r:id="rId16"/>
    <p:sldId id="264" r:id="rId17"/>
    <p:sldId id="265" r:id="rId18"/>
    <p:sldId id="266" r:id="rId19"/>
    <p:sldId id="267" r:id="rId20"/>
    <p:sldId id="268" r:id="rId21"/>
    <p:sldId id="269" r:id="rId22"/>
    <p:sldId id="270" r:id="rId23"/>
    <p:sldId id="271" r:id="rId24"/>
    <p:sldId id="272" r:id="rId25"/>
    <p:sldId id="261" r:id="rId26"/>
    <p:sldId id="273" r:id="rId27"/>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BA361-5EFA-D2F2-C2A7-E5BCBE5F977C}" v="16" dt="2023-07-27T13:30:56.510"/>
    <p1510:client id="{75E9E680-E699-49D2-A679-F0A5927BDF90}" v="324" dt="2023-03-24T11:36:49.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156" autoAdjust="0"/>
  </p:normalViewPr>
  <p:slideViewPr>
    <p:cSldViewPr snapToGrid="0">
      <p:cViewPr varScale="1">
        <p:scale>
          <a:sx n="71" d="100"/>
          <a:sy n="71" d="100"/>
        </p:scale>
        <p:origin x="1786"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8"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Google Shape;3;n">
            <a:extLst>
              <a:ext uri="{FF2B5EF4-FFF2-40B4-BE49-F238E27FC236}">
                <a16:creationId xmlns:a16="http://schemas.microsoft.com/office/drawing/2014/main" id="{B2C0813D-BE35-4B64-8C25-DDFF13DEDE80}"/>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5843" name="Google Shape;4;n">
            <a:extLst>
              <a:ext uri="{FF2B5EF4-FFF2-40B4-BE49-F238E27FC236}">
                <a16:creationId xmlns:a16="http://schemas.microsoft.com/office/drawing/2014/main" id="{CDD5FB50-E8FC-4C06-ACBB-5EC1933FCCD3}"/>
              </a:ext>
            </a:extLst>
          </p:cNvPr>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berquarterly.e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ibereurope.eu/board/"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libereurope.eu/projects/" TargetMode="External"/><Relationship Id="rId4" Type="http://schemas.openxmlformats.org/officeDocument/2006/relationships/hyperlink" Target="https://libereurope.eu/working-group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102;g43e78d78b2_2_10:notes">
            <a:extLst>
              <a:ext uri="{FF2B5EF4-FFF2-40B4-BE49-F238E27FC236}">
                <a16:creationId xmlns:a16="http://schemas.microsoft.com/office/drawing/2014/main" id="{B0BAAE5A-02BD-4E54-B755-E6C98AB5B40A}"/>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36867" name="Google Shape;103;g43e78d78b2_2_10:notes">
            <a:extLst>
              <a:ext uri="{FF2B5EF4-FFF2-40B4-BE49-F238E27FC236}">
                <a16:creationId xmlns:a16="http://schemas.microsoft.com/office/drawing/2014/main" id="{8DD177C5-D1FC-4B25-88CE-B693158B3037}"/>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97;g6e0d5ca2d7_1_17:notes">
            <a:extLst>
              <a:ext uri="{FF2B5EF4-FFF2-40B4-BE49-F238E27FC236}">
                <a16:creationId xmlns:a16="http://schemas.microsoft.com/office/drawing/2014/main" id="{6B0CB0C7-A51A-49BD-A49C-395DA8DADD84}"/>
              </a:ext>
            </a:extLst>
          </p:cNvPr>
          <p:cNvSpPr txBox="1">
            <a:spLocks noGrp="1"/>
          </p:cNvSpPr>
          <p:nvPr>
            <p:ph type="body" idx="1"/>
          </p:nvPr>
        </p:nvSpPr>
        <p:spPr/>
        <p:txBody>
          <a:bodyPr/>
          <a:lstStyle/>
          <a:p>
            <a:pPr marL="0" indent="0" eaLnBrk="1" hangingPunct="1">
              <a:buSzPts val="1100"/>
            </a:pPr>
            <a:r>
              <a:rPr lang="en-GB" sz="1400" b="0" i="0" dirty="0">
                <a:solidFill>
                  <a:srgbClr val="5A6165"/>
                </a:solidFill>
                <a:effectLst/>
                <a:latin typeface="Lato" panose="020F0502020204030203" pitchFamily="34" charset="0"/>
              </a:rPr>
              <a:t>LIBER works closely with a number of library and higher-education organisations in and around Europe.</a:t>
            </a:r>
            <a:endParaRPr lang="en-US" altLang="en-US" sz="1100" dirty="0">
              <a:latin typeface="Arial" panose="020B0604020202020204" pitchFamily="34" charset="0"/>
              <a:cs typeface="Arial" panose="020B0604020202020204" pitchFamily="34" charset="0"/>
            </a:endParaRPr>
          </a:p>
        </p:txBody>
      </p:sp>
      <p:sp>
        <p:nvSpPr>
          <p:cNvPr id="47107" name="Google Shape;198;g6e0d5ca2d7_1_17:notes">
            <a:extLst>
              <a:ext uri="{FF2B5EF4-FFF2-40B4-BE49-F238E27FC236}">
                <a16:creationId xmlns:a16="http://schemas.microsoft.com/office/drawing/2014/main" id="{667D544B-A605-4ABF-BFF6-4F922797168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220;g6e0d61c4ca_0_64:notes">
            <a:extLst>
              <a:ext uri="{FF2B5EF4-FFF2-40B4-BE49-F238E27FC236}">
                <a16:creationId xmlns:a16="http://schemas.microsoft.com/office/drawing/2014/main" id="{BD52DFBF-146C-4FDC-88B5-03AC20A10406}"/>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8131" name="Google Shape;221;g6e0d61c4ca_0_64:notes">
            <a:extLst>
              <a:ext uri="{FF2B5EF4-FFF2-40B4-BE49-F238E27FC236}">
                <a16:creationId xmlns:a16="http://schemas.microsoft.com/office/drawing/2014/main" id="{B08BC301-0C11-43D2-AD83-554D21C6FCE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226;g6e0d61c4ca_0_102:notes">
            <a:extLst>
              <a:ext uri="{FF2B5EF4-FFF2-40B4-BE49-F238E27FC236}">
                <a16:creationId xmlns:a16="http://schemas.microsoft.com/office/drawing/2014/main" id="{49D4B049-1B32-494A-BB9A-A6A21D96BB6E}"/>
              </a:ext>
            </a:extLst>
          </p:cNvPr>
          <p:cNvSpPr txBox="1">
            <a:spLocks noGrp="1"/>
          </p:cNvSpPr>
          <p:nvPr>
            <p:ph type="body" idx="1"/>
          </p:nvPr>
        </p:nvSpPr>
        <p:spPr/>
        <p:txBody>
          <a:bodyPr/>
          <a:lstStyle/>
          <a:p>
            <a:pPr marL="0" indent="0" eaLnBrk="1" hangingPunct="1">
              <a:buSzPts val="1100"/>
            </a:pPr>
            <a:r>
              <a:rPr lang="en-GB" sz="1400" b="0" i="0" dirty="0">
                <a:solidFill>
                  <a:srgbClr val="5A6165"/>
                </a:solidFill>
                <a:effectLst/>
                <a:latin typeface="Lato" panose="020F0502020204030203" pitchFamily="34" charset="0"/>
              </a:rPr>
              <a:t>We work closely with the European Commission and other European institutions, arming them with evidence and presenting them with position statements, factsheets and other materials so that the priorities of research libraries remain high on their agenda.</a:t>
            </a:r>
          </a:p>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49155" name="Google Shape;227;g6e0d61c4ca_0_102:notes">
            <a:extLst>
              <a:ext uri="{FF2B5EF4-FFF2-40B4-BE49-F238E27FC236}">
                <a16:creationId xmlns:a16="http://schemas.microsoft.com/office/drawing/2014/main" id="{BD80A2D4-6877-4317-9810-2D3451602925}"/>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233;g6e0d61c4ca_0_75:notes">
            <a:extLst>
              <a:ext uri="{FF2B5EF4-FFF2-40B4-BE49-F238E27FC236}">
                <a16:creationId xmlns:a16="http://schemas.microsoft.com/office/drawing/2014/main" id="{97F5E153-0545-4736-B877-71DCFF67A639}"/>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50179" name="Google Shape;234;g6e0d61c4ca_0_75:notes">
            <a:extLst>
              <a:ext uri="{FF2B5EF4-FFF2-40B4-BE49-F238E27FC236}">
                <a16:creationId xmlns:a16="http://schemas.microsoft.com/office/drawing/2014/main" id="{16147F7D-4906-4CE1-9839-37F34674E3DF}"/>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42;g6e0d61c4ca_0_111:notes">
            <a:extLst>
              <a:ext uri="{FF2B5EF4-FFF2-40B4-BE49-F238E27FC236}">
                <a16:creationId xmlns:a16="http://schemas.microsoft.com/office/drawing/2014/main" id="{9CD93A27-F3F9-4F3E-8809-29ACE48AF5F2}"/>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51203" name="Google Shape;243;g6e0d61c4ca_0_111:notes">
            <a:extLst>
              <a:ext uri="{FF2B5EF4-FFF2-40B4-BE49-F238E27FC236}">
                <a16:creationId xmlns:a16="http://schemas.microsoft.com/office/drawing/2014/main" id="{F85648FB-309D-45B0-B613-4EBFBC19600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250;g6e0d61c4ca_0_163:notes">
            <a:extLst>
              <a:ext uri="{FF2B5EF4-FFF2-40B4-BE49-F238E27FC236}">
                <a16:creationId xmlns:a16="http://schemas.microsoft.com/office/drawing/2014/main" id="{5FA54098-3DCE-4E73-9F49-3D5B3EF678A3}"/>
              </a:ext>
            </a:extLst>
          </p:cNvPr>
          <p:cNvSpPr txBox="1">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en-GB" sz="1400" b="0" i="0" dirty="0">
                <a:solidFill>
                  <a:srgbClr val="00517B"/>
                </a:solidFill>
                <a:effectLst/>
                <a:latin typeface="Crimson Text"/>
              </a:rPr>
              <a:t>LIBER supports research libraries with reports, factsheets, case studies, webinars and other resources. These resources are created through our Working Groups, international project activities and collaborations with other leading organisations. </a:t>
            </a: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endParaRPr lang="en-GB" sz="1400" b="0" i="0" dirty="0">
              <a:solidFill>
                <a:srgbClr val="00517B"/>
              </a:solidFill>
              <a:effectLst/>
              <a:latin typeface="Crimson Text"/>
            </a:endParaRP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en-GB" b="0" i="0" dirty="0">
                <a:solidFill>
                  <a:srgbClr val="5A6165"/>
                </a:solidFill>
                <a:effectLst/>
                <a:latin typeface="Lato" panose="020F0502020204030203" pitchFamily="34" charset="0"/>
              </a:rPr>
              <a:t>In addition, we share information through the </a:t>
            </a:r>
            <a:r>
              <a:rPr lang="en-GB" b="0" i="0" u="sng" dirty="0">
                <a:solidFill>
                  <a:srgbClr val="00517B"/>
                </a:solidFill>
                <a:effectLst/>
                <a:latin typeface="Lato" panose="020F0502020204030203" pitchFamily="34" charset="0"/>
                <a:hlinkClick r:id="rId3"/>
              </a:rPr>
              <a:t>LIBER Quarterly</a:t>
            </a:r>
            <a:r>
              <a:rPr lang="en-GB" b="0" i="0" dirty="0">
                <a:solidFill>
                  <a:srgbClr val="5A6165"/>
                </a:solidFill>
                <a:effectLst/>
                <a:latin typeface="Lato" panose="020F0502020204030203" pitchFamily="34" charset="0"/>
              </a:rPr>
              <a:t>: a peer reviewed, open access journal which covers all aspects of modern research librarianship and scientific information delivery.</a:t>
            </a:r>
            <a:endParaRPr lang="en-GB" sz="1400" b="0" i="0" dirty="0">
              <a:solidFill>
                <a:srgbClr val="00517B"/>
              </a:solidFill>
              <a:effectLst/>
              <a:latin typeface="Crimson Text"/>
            </a:endParaRPr>
          </a:p>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52227" name="Google Shape;251;g6e0d61c4ca_0_163:notes">
            <a:extLst>
              <a:ext uri="{FF2B5EF4-FFF2-40B4-BE49-F238E27FC236}">
                <a16:creationId xmlns:a16="http://schemas.microsoft.com/office/drawing/2014/main" id="{A85FE00B-9756-4C55-93D8-219022054E2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259;g6e0d61c4ca_0_120:notes">
            <a:extLst>
              <a:ext uri="{FF2B5EF4-FFF2-40B4-BE49-F238E27FC236}">
                <a16:creationId xmlns:a16="http://schemas.microsoft.com/office/drawing/2014/main" id="{26BDBC10-4DD7-4B28-B356-482ACA8F46B3}"/>
              </a:ext>
            </a:extLst>
          </p:cNvPr>
          <p:cNvSpPr txBox="1">
            <a:spLocks noGrp="1"/>
          </p:cNvSpPr>
          <p:nvPr>
            <p:ph type="body" idx="1"/>
          </p:nvPr>
        </p:nvSpPr>
        <p:spPr/>
        <p:txBody>
          <a:bodyPr/>
          <a:lstStyle/>
          <a:p>
            <a:pPr algn="l" rtl="0" fontAlgn="base"/>
            <a:r>
              <a:rPr lang="en-US" altLang="en-US" sz="1100" dirty="0">
                <a:latin typeface="Arial" panose="020B0604020202020204" pitchFamily="34" charset="0"/>
                <a:cs typeface="Arial" panose="020B0604020202020204" pitchFamily="34" charset="0"/>
              </a:rPr>
              <a:t>As of March 2023 LIBER has 8 active projects. </a:t>
            </a:r>
            <a:endParaRPr lang="en-US" sz="1400" b="0" i="0" dirty="0">
              <a:solidFill>
                <a:srgbClr val="000000"/>
              </a:solidFill>
              <a:effectLst/>
              <a:latin typeface="Segoe UI" panose="020B0502040204020203" pitchFamily="34" charset="0"/>
            </a:endParaRPr>
          </a:p>
          <a:p>
            <a:pPr algn="l" rtl="0" fontAlgn="base"/>
            <a:r>
              <a:rPr lang="nl-NL" sz="1400" b="0" i="0" dirty="0">
                <a:solidFill>
                  <a:srgbClr val="000000"/>
                </a:solidFill>
                <a:effectLst/>
                <a:latin typeface="Arial" panose="020B0604020202020204" pitchFamily="34" charset="0"/>
              </a:rPr>
              <a:t>​</a:t>
            </a:r>
            <a:endParaRPr lang="nl-NL" sz="1400" b="0" i="0" dirty="0">
              <a:solidFill>
                <a:srgbClr val="000000"/>
              </a:solidFill>
              <a:effectLst/>
              <a:latin typeface="Segoe UI" panose="020B0502040204020203" pitchFamily="34" charset="0"/>
            </a:endParaRPr>
          </a:p>
          <a:p>
            <a:pPr algn="l" rtl="0" fontAlgn="base"/>
            <a:r>
              <a:rPr lang="en-US" sz="1400" b="0" i="0" u="none" strike="noStrike" dirty="0">
                <a:solidFill>
                  <a:srgbClr val="FFFFFF"/>
                </a:solidFill>
                <a:effectLst/>
                <a:latin typeface="Arial" panose="020B0604020202020204" pitchFamily="34" charset="0"/>
              </a:rPr>
              <a:t>Project participation makes LIBER and our libraries more visible at a European and international level on important topics such as Copyright, Citizen Science and Open Access.</a:t>
            </a:r>
            <a:endParaRPr lang="en-US" sz="1400" b="0" i="0" dirty="0">
              <a:solidFill>
                <a:srgbClr val="000000"/>
              </a:solidFill>
              <a:effectLst/>
              <a:latin typeface="Segoe UI" panose="020B0502040204020203" pitchFamily="34" charset="0"/>
            </a:endParaRPr>
          </a:p>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53251" name="Google Shape;260;g6e0d61c4ca_0_120:notes">
            <a:extLst>
              <a:ext uri="{FF2B5EF4-FFF2-40B4-BE49-F238E27FC236}">
                <a16:creationId xmlns:a16="http://schemas.microsoft.com/office/drawing/2014/main" id="{F791703E-20DF-4906-B9CD-2EAFCB3274FE}"/>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142;g43e78d78b2_2_70:notes">
            <a:extLst>
              <a:ext uri="{FF2B5EF4-FFF2-40B4-BE49-F238E27FC236}">
                <a16:creationId xmlns:a16="http://schemas.microsoft.com/office/drawing/2014/main" id="{A068D479-2DFF-4B57-B682-88AE41E737B0}"/>
              </a:ext>
            </a:extLst>
          </p:cNvPr>
          <p:cNvSpPr txBox="1">
            <a:spLocks noGrp="1"/>
          </p:cNvSpPr>
          <p:nvPr>
            <p:ph type="body" idx="1"/>
          </p:nvPr>
        </p:nvSpPr>
        <p:spPr/>
        <p:txBody>
          <a:bodyPr/>
          <a:lstStyle/>
          <a:p>
            <a:pPr marL="0" indent="0" eaLnBrk="1" hangingPunct="1">
              <a:buSzPts val="1100"/>
            </a:pPr>
            <a:r>
              <a:rPr lang="en-US" altLang="en-US" sz="1100" dirty="0">
                <a:latin typeface="Arial" panose="020B0604020202020204" pitchFamily="34" charset="0"/>
                <a:cs typeface="Arial" panose="020B0604020202020204" pitchFamily="34" charset="0"/>
              </a:rPr>
              <a:t>Join </a:t>
            </a:r>
            <a:r>
              <a:rPr lang="nl-NL" sz="1100" b="0" i="0" u="none" strike="noStrike" dirty="0">
                <a:solidFill>
                  <a:srgbClr val="33557A"/>
                </a:solidFill>
                <a:effectLst/>
                <a:latin typeface="Arial" panose="020B0604020202020204" pitchFamily="34" charset="0"/>
              </a:rPr>
              <a:t>Europe’s Biggest Research Library Network and help us to </a:t>
            </a:r>
            <a:r>
              <a:rPr lang="en-US" altLang="en-US" sz="1100" dirty="0">
                <a:latin typeface="Arial" panose="020B0604020202020204" pitchFamily="34" charset="0"/>
                <a:cs typeface="Arial" panose="020B0604020202020204" pitchFamily="34" charset="0"/>
              </a:rPr>
              <a:t>enable world class research. </a:t>
            </a:r>
            <a:r>
              <a:rPr lang="en-GB" b="0" i="0" dirty="0">
                <a:solidFill>
                  <a:srgbClr val="5A6165"/>
                </a:solidFill>
                <a:effectLst/>
                <a:latin typeface="Lato" panose="020F0502020204030203" pitchFamily="34" charset="0"/>
              </a:rPr>
              <a:t>Staff from LIBER institutions actively contribute to our Strategy by </a:t>
            </a:r>
            <a:r>
              <a:rPr lang="en-GB" b="0" i="0" u="sng" dirty="0">
                <a:solidFill>
                  <a:srgbClr val="00517B"/>
                </a:solidFill>
                <a:effectLst/>
                <a:latin typeface="Lato" panose="020F0502020204030203" pitchFamily="34" charset="0"/>
                <a:hlinkClick r:id="rId3"/>
              </a:rPr>
              <a:t>serving on our Executive Board</a:t>
            </a:r>
            <a:r>
              <a:rPr lang="en-GB" b="0" i="0" dirty="0">
                <a:solidFill>
                  <a:srgbClr val="5A6165"/>
                </a:solidFill>
                <a:effectLst/>
                <a:latin typeface="Lato" panose="020F0502020204030203" pitchFamily="34" charset="0"/>
              </a:rPr>
              <a:t>, participating in our </a:t>
            </a:r>
            <a:r>
              <a:rPr lang="en-GB" b="0" i="0" u="sng" dirty="0">
                <a:solidFill>
                  <a:srgbClr val="00517B"/>
                </a:solidFill>
                <a:effectLst/>
                <a:latin typeface="Lato" panose="020F0502020204030203" pitchFamily="34" charset="0"/>
                <a:hlinkClick r:id="rId4"/>
              </a:rPr>
              <a:t>Working Groups</a:t>
            </a:r>
            <a:r>
              <a:rPr lang="en-GB" b="0" i="0" dirty="0">
                <a:solidFill>
                  <a:srgbClr val="5A6165"/>
                </a:solidFill>
                <a:effectLst/>
                <a:latin typeface="Lato" panose="020F0502020204030203" pitchFamily="34" charset="0"/>
              </a:rPr>
              <a:t> and as partners in </a:t>
            </a:r>
            <a:r>
              <a:rPr lang="en-GB" b="0" i="0" u="sng" dirty="0">
                <a:solidFill>
                  <a:srgbClr val="00517B"/>
                </a:solidFill>
                <a:effectLst/>
                <a:latin typeface="Lato" panose="020F0502020204030203" pitchFamily="34" charset="0"/>
                <a:hlinkClick r:id="rId5"/>
              </a:rPr>
              <a:t>International Projects</a:t>
            </a:r>
            <a:r>
              <a:rPr lang="en-GB" b="0" i="0" dirty="0">
                <a:solidFill>
                  <a:srgbClr val="5A6165"/>
                </a:solidFill>
                <a:effectLst/>
                <a:latin typeface="Lato" panose="020F0502020204030203" pitchFamily="34" charset="0"/>
              </a:rPr>
              <a:t>. Together, we can make a difference. </a:t>
            </a:r>
            <a:endParaRPr lang="en-US" altLang="en-US" sz="1100" dirty="0">
              <a:latin typeface="Arial" panose="020B0604020202020204" pitchFamily="34" charset="0"/>
              <a:cs typeface="Arial" panose="020B0604020202020204" pitchFamily="34" charset="0"/>
            </a:endParaRPr>
          </a:p>
        </p:txBody>
      </p:sp>
      <p:sp>
        <p:nvSpPr>
          <p:cNvPr id="41987" name="Google Shape;143;g43e78d78b2_2_70:notes">
            <a:extLst>
              <a:ext uri="{FF2B5EF4-FFF2-40B4-BE49-F238E27FC236}">
                <a16:creationId xmlns:a16="http://schemas.microsoft.com/office/drawing/2014/main" id="{D2C836F4-26E7-47A9-A533-F05C24CB7B5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10;g43e78d78b2_2_55:notes">
            <a:extLst>
              <a:ext uri="{FF2B5EF4-FFF2-40B4-BE49-F238E27FC236}">
                <a16:creationId xmlns:a16="http://schemas.microsoft.com/office/drawing/2014/main" id="{D09B66C8-5BD0-4B0E-8816-D89B32224B23}"/>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37891" name="Google Shape;111;g43e78d78b2_2_55:notes">
            <a:extLst>
              <a:ext uri="{FF2B5EF4-FFF2-40B4-BE49-F238E27FC236}">
                <a16:creationId xmlns:a16="http://schemas.microsoft.com/office/drawing/2014/main" id="{0436CA80-119E-445A-A536-FA6104D1D9C3}"/>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22;g6e0d5ca2d7_0_145:notes">
            <a:extLst>
              <a:ext uri="{FF2B5EF4-FFF2-40B4-BE49-F238E27FC236}">
                <a16:creationId xmlns:a16="http://schemas.microsoft.com/office/drawing/2014/main" id="{0B3EFEEA-EF4A-4B92-BB54-CCE8F4ECECDA}"/>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38915" name="Google Shape;123;g6e0d5ca2d7_0_145:notes">
            <a:extLst>
              <a:ext uri="{FF2B5EF4-FFF2-40B4-BE49-F238E27FC236}">
                <a16:creationId xmlns:a16="http://schemas.microsoft.com/office/drawing/2014/main" id="{055E5B40-5C77-4937-BADF-E9D6A1EA63E6}"/>
              </a:ext>
            </a:extLst>
          </p:cNvPr>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29;g6e0d5ca2d7_0_204:notes">
            <a:extLst>
              <a:ext uri="{FF2B5EF4-FFF2-40B4-BE49-F238E27FC236}">
                <a16:creationId xmlns:a16="http://schemas.microsoft.com/office/drawing/2014/main" id="{034CA82A-ECAA-4829-A4E9-846B4468B580}"/>
              </a:ext>
            </a:extLst>
          </p:cNvPr>
          <p:cNvSpPr txBox="1">
            <a:spLocks noGrp="1"/>
          </p:cNvSpPr>
          <p:nvPr>
            <p:ph type="body" idx="1"/>
          </p:nvPr>
        </p:nvSpPr>
        <p:spPr/>
        <p:txBody>
          <a:bodyPr/>
          <a:lstStyle/>
          <a:p>
            <a:pPr marL="0" indent="0" eaLnBrk="1" hangingPunct="1">
              <a:buSzPts val="1100"/>
            </a:pPr>
            <a:r>
              <a:rPr lang="en-US" altLang="en-US" sz="1100" dirty="0">
                <a:latin typeface="Arial" panose="020B0604020202020204" pitchFamily="34" charset="0"/>
                <a:cs typeface="Arial" panose="020B0604020202020204" pitchFamily="34" charset="0"/>
              </a:rPr>
              <a:t>Picture from the 2022 LIBER Annual Conference in Odense. The first in-person conference after two years of online conferences due to the pandemic. </a:t>
            </a:r>
          </a:p>
        </p:txBody>
      </p:sp>
      <p:sp>
        <p:nvSpPr>
          <p:cNvPr id="39939" name="Google Shape;130;g6e0d5ca2d7_0_204:notes">
            <a:extLst>
              <a:ext uri="{FF2B5EF4-FFF2-40B4-BE49-F238E27FC236}">
                <a16:creationId xmlns:a16="http://schemas.microsoft.com/office/drawing/2014/main" id="{54D903B3-3F30-41FB-9C17-E7B0037768E3}"/>
              </a:ext>
            </a:extLst>
          </p:cNvPr>
          <p:cNvSpPr>
            <a:spLocks noGrp="1" noRot="1" noChangeAspect="1" noTextEdit="1"/>
          </p:cNvSpPr>
          <p:nvPr>
            <p:ph type="sldImg" idx="2"/>
          </p:nvPr>
        </p:nvSpPr>
        <p:spPr>
          <a:noFill/>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136;g6e0d5ca2d7_0_25:notes">
            <a:extLst>
              <a:ext uri="{FF2B5EF4-FFF2-40B4-BE49-F238E27FC236}">
                <a16:creationId xmlns:a16="http://schemas.microsoft.com/office/drawing/2014/main" id="{9E673610-FF5F-4370-9CED-D58964751F9E}"/>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0963" name="Google Shape;137;g6e0d5ca2d7_0_25:notes">
            <a:extLst>
              <a:ext uri="{FF2B5EF4-FFF2-40B4-BE49-F238E27FC236}">
                <a16:creationId xmlns:a16="http://schemas.microsoft.com/office/drawing/2014/main" id="{CE5CA009-49FD-43E0-909C-909091298483}"/>
              </a:ext>
            </a:extLst>
          </p:cNvPr>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147;g43e78d78b2_2_129:notes">
            <a:extLst>
              <a:ext uri="{FF2B5EF4-FFF2-40B4-BE49-F238E27FC236}">
                <a16:creationId xmlns:a16="http://schemas.microsoft.com/office/drawing/2014/main" id="{06451AE9-50BC-48FF-B29E-E7D277049D47}"/>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3011" name="Google Shape;148;g43e78d78b2_2_129:notes">
            <a:extLst>
              <a:ext uri="{FF2B5EF4-FFF2-40B4-BE49-F238E27FC236}">
                <a16:creationId xmlns:a16="http://schemas.microsoft.com/office/drawing/2014/main" id="{512964B7-E57F-426B-BF07-E4754A1A4245}"/>
              </a:ext>
            </a:extLst>
          </p:cNvPr>
          <p:cNvSpPr>
            <a:spLocks noGrp="1" noRot="1" noChangeAspect="1" noTextEdit="1"/>
          </p:cNvSpPr>
          <p:nvPr>
            <p:ph type="sldImg" idx="2"/>
          </p:nvPr>
        </p:nvSpPr>
        <p:spPr>
          <a:noFill/>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168;g43e78d78b2_2_135:notes">
            <a:extLst>
              <a:ext uri="{FF2B5EF4-FFF2-40B4-BE49-F238E27FC236}">
                <a16:creationId xmlns:a16="http://schemas.microsoft.com/office/drawing/2014/main" id="{F63D3303-C4C0-4418-AF86-607E60FB7369}"/>
              </a:ext>
            </a:extLst>
          </p:cNvPr>
          <p:cNvSpPr txBox="1">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en-GB" sz="1400" b="0" i="0" dirty="0">
                <a:solidFill>
                  <a:srgbClr val="00517B"/>
                </a:solidFill>
                <a:effectLst/>
                <a:latin typeface="Crimson Text"/>
              </a:rPr>
              <a:t>To fulfil our ambition of enabling world-class research, LIBER launched a new 4-year strategy for the 2023-2027 period. The strategy outlines three driving factors (seen on the outside of the pictured diagram) impacting research libraries and LIBER:</a:t>
            </a: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endParaRPr lang="en-GB" sz="1400" b="0" i="0" dirty="0">
              <a:solidFill>
                <a:srgbClr val="00517B"/>
              </a:solidFill>
              <a:effectLst/>
              <a:latin typeface="Crimson Text"/>
            </a:endParaRPr>
          </a:p>
          <a:p>
            <a:pPr marL="228600" marR="0" lvl="0" indent="-22860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AutoNum type="arabicParenR"/>
              <a:tabLst/>
              <a:defRPr/>
            </a:pPr>
            <a:r>
              <a:rPr lang="en-US" sz="1100" b="0" i="0" dirty="0">
                <a:solidFill>
                  <a:srgbClr val="00517B"/>
                </a:solidFill>
                <a:effectLst/>
                <a:latin typeface="Arial" panose="020B0604020202020204" pitchFamily="34" charset="0"/>
                <a:cs typeface="Arial" panose="020B0604020202020204" pitchFamily="34" charset="0"/>
              </a:rPr>
              <a:t>Drive for Openness</a:t>
            </a:r>
            <a:br>
              <a:rPr lang="en-US" sz="1100" b="0" i="0" dirty="0">
                <a:solidFill>
                  <a:srgbClr val="00517B"/>
                </a:solidFill>
                <a:effectLst/>
                <a:latin typeface="Arial" panose="020B0604020202020204" pitchFamily="34" charset="0"/>
                <a:cs typeface="Arial" panose="020B0604020202020204" pitchFamily="34" charset="0"/>
              </a:rPr>
            </a:br>
            <a:r>
              <a:rPr lang="en-GB" i="1" dirty="0"/>
              <a:t>A drive for Openness comes from academia, the broader society, European governments, and the European Union. </a:t>
            </a:r>
          </a:p>
          <a:p>
            <a:pPr marL="228600" marR="0" lvl="0" indent="-22860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AutoNum type="arabicParenR"/>
              <a:tabLst/>
              <a:defRPr/>
            </a:pPr>
            <a:r>
              <a:rPr lang="en-GB" sz="1400" b="0" i="0" dirty="0">
                <a:solidFill>
                  <a:srgbClr val="00517B"/>
                </a:solidFill>
                <a:effectLst/>
                <a:latin typeface="Crimson Text"/>
              </a:rPr>
              <a:t>New technologies driving Digital Transformation</a:t>
            </a:r>
            <a:br>
              <a:rPr lang="en-GB" sz="1400" b="0" i="0" dirty="0">
                <a:solidFill>
                  <a:srgbClr val="00517B"/>
                </a:solidFill>
                <a:effectLst/>
                <a:latin typeface="Crimson Text"/>
              </a:rPr>
            </a:br>
            <a:r>
              <a:rPr lang="en-GB" i="1" dirty="0"/>
              <a:t>Artificial intelligence and other technological developments will accelerate the digital shift and profoundly affect research and scholarly communication.</a:t>
            </a:r>
          </a:p>
          <a:p>
            <a:pPr marL="228600" marR="0" lvl="0" indent="-22860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AutoNum type="arabicParenR"/>
              <a:tabLst/>
              <a:defRPr/>
            </a:pPr>
            <a:r>
              <a:rPr lang="en-GB" sz="1400" b="0" i="0" dirty="0">
                <a:solidFill>
                  <a:srgbClr val="00517B"/>
                </a:solidFill>
                <a:effectLst/>
                <a:latin typeface="Crimson Text"/>
              </a:rPr>
              <a:t>Upholding Rights and Values</a:t>
            </a:r>
            <a:br>
              <a:rPr lang="en-GB" sz="1400" b="0" i="0" dirty="0">
                <a:solidFill>
                  <a:srgbClr val="00517B"/>
                </a:solidFill>
                <a:effectLst/>
                <a:latin typeface="Crimson Text"/>
              </a:rPr>
            </a:br>
            <a:r>
              <a:rPr lang="en-GB" i="1" dirty="0"/>
              <a:t>An increasing awareness and demand by society and academia to uphold rights and values in the digital scholarly environment.</a:t>
            </a:r>
            <a:endParaRPr lang="en-GB" sz="1400" b="0" i="1" dirty="0">
              <a:solidFill>
                <a:srgbClr val="00517B"/>
              </a:solidFill>
              <a:effectLst/>
              <a:latin typeface="Crimson Text"/>
            </a:endParaRPr>
          </a:p>
        </p:txBody>
      </p:sp>
      <p:sp>
        <p:nvSpPr>
          <p:cNvPr id="44035" name="Google Shape;169;g43e78d78b2_2_135:notes">
            <a:extLst>
              <a:ext uri="{FF2B5EF4-FFF2-40B4-BE49-F238E27FC236}">
                <a16:creationId xmlns:a16="http://schemas.microsoft.com/office/drawing/2014/main" id="{23AB9A59-AFA6-4337-BD5F-18F7F7DCF73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175;g43e78d78b2_2_141:notes">
            <a:extLst>
              <a:ext uri="{FF2B5EF4-FFF2-40B4-BE49-F238E27FC236}">
                <a16:creationId xmlns:a16="http://schemas.microsoft.com/office/drawing/2014/main" id="{38E3A9ED-159D-4D24-A2E0-33800B685005}"/>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5059" name="Google Shape;176;g43e78d78b2_2_141:notes">
            <a:extLst>
              <a:ext uri="{FF2B5EF4-FFF2-40B4-BE49-F238E27FC236}">
                <a16:creationId xmlns:a16="http://schemas.microsoft.com/office/drawing/2014/main" id="{43195A76-53F9-41CE-B0B8-121E144EF22B}"/>
              </a:ext>
            </a:extLst>
          </p:cNvPr>
          <p:cNvSpPr>
            <a:spLocks noGrp="1" noRot="1" noChangeAspect="1" noTextEdit="1"/>
          </p:cNvSpPr>
          <p:nvPr>
            <p:ph type="sldImg" idx="2"/>
          </p:nvPr>
        </p:nvSpPr>
        <p:spPr>
          <a:noFill/>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190;g6e0d5ca2d7_0_18:notes">
            <a:extLst>
              <a:ext uri="{FF2B5EF4-FFF2-40B4-BE49-F238E27FC236}">
                <a16:creationId xmlns:a16="http://schemas.microsoft.com/office/drawing/2014/main" id="{BDD18B98-AD54-4885-AC03-3DB8AEB401E1}"/>
              </a:ext>
            </a:extLst>
          </p:cNvPr>
          <p:cNvSpPr txBox="1">
            <a:spLocks noGrp="1"/>
          </p:cNvSpPr>
          <p:nvPr>
            <p:ph type="body" idx="1"/>
          </p:nvPr>
        </p:nvSpPr>
        <p:spPr/>
        <p:txBody>
          <a:bodyPr/>
          <a:lstStyle/>
          <a:p>
            <a:pPr marL="0" indent="0" eaLnBrk="1" hangingPunct="1">
              <a:buSzPts val="1100"/>
            </a:pPr>
            <a:r>
              <a:rPr lang="en-US" altLang="en-US" sz="1100" dirty="0">
                <a:latin typeface="Arial" panose="020B0604020202020204" pitchFamily="34" charset="0"/>
                <a:cs typeface="Arial" panose="020B0604020202020204" pitchFamily="34" charset="0"/>
              </a:rPr>
              <a:t>The LIBER 2023-2027 Organogram shows how we will structure our efforts to fulfil our goals. </a:t>
            </a:r>
          </a:p>
        </p:txBody>
      </p:sp>
      <p:sp>
        <p:nvSpPr>
          <p:cNvPr id="46083" name="Google Shape;191;g6e0d5ca2d7_0_18:notes">
            <a:extLst>
              <a:ext uri="{FF2B5EF4-FFF2-40B4-BE49-F238E27FC236}">
                <a16:creationId xmlns:a16="http://schemas.microsoft.com/office/drawing/2014/main" id="{45123471-7ED2-4674-A7B8-1CDAB542B8B0}"/>
              </a:ext>
            </a:extLst>
          </p:cNvPr>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7"/>
        <p:cNvGrpSpPr/>
        <p:nvPr/>
      </p:nvGrpSpPr>
      <p:grpSpPr>
        <a:xfrm>
          <a:off x="0" y="0"/>
          <a:ext cx="0" cy="0"/>
          <a:chOff x="0" y="0"/>
          <a:chExt cx="0" cy="0"/>
        </a:xfrm>
      </p:grpSpPr>
      <p:sp>
        <p:nvSpPr>
          <p:cNvPr id="3" name="Google Shape;59;p14">
            <a:extLst>
              <a:ext uri="{FF2B5EF4-FFF2-40B4-BE49-F238E27FC236}">
                <a16:creationId xmlns:a16="http://schemas.microsoft.com/office/drawing/2014/main" id="{B0F7CA21-2A7A-41BA-8294-63BA5B3349AD}"/>
              </a:ext>
            </a:extLst>
          </p:cNvPr>
          <p:cNvSpPr>
            <a:spLocks noChangeArrowheads="1"/>
          </p:cNvSpPr>
          <p:nvPr/>
        </p:nvSpPr>
        <p:spPr bwMode="auto">
          <a:xfrm>
            <a:off x="6551613" y="3068638"/>
            <a:ext cx="1808162" cy="1808162"/>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58" name="Google Shape;58;p14"/>
          <p:cNvSpPr txBox="1">
            <a:spLocks noGrp="1"/>
          </p:cNvSpPr>
          <p:nvPr>
            <p:ph type="ctrTitle"/>
          </p:nvPr>
        </p:nvSpPr>
        <p:spPr>
          <a:xfrm>
            <a:off x="2211600" y="1991850"/>
            <a:ext cx="4720800" cy="1159800"/>
          </a:xfrm>
          <a:prstGeom prst="rect">
            <a:avLst/>
          </a:prstGeom>
          <a:noFill/>
          <a:ln>
            <a:noFill/>
          </a:ln>
          <a:effectLst>
            <a:outerShdw blurRad="85725" dist="19050" dir="5400000" algn="bl" rotWithShape="0">
              <a:srgbClr val="000000">
                <a:alpha val="9800"/>
              </a:srgbClr>
            </a:outerShdw>
          </a:effectLst>
        </p:spPr>
        <p:txBody>
          <a:bodyPr spcFirstLastPara="1" tIns="91425" bIns="91425">
            <a:noAutofit/>
          </a:bodyPr>
          <a:lstStyle>
            <a:lvl1pPr marR="0" lvl="0"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2pPr>
            <a:lvl3pPr marR="0" lvl="2"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3pPr>
            <a:lvl4pPr marR="0" lvl="3"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4pPr>
            <a:lvl5pPr marR="0" lvl="4"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5pPr>
            <a:lvl6pPr marR="0" lvl="5"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342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503828" y="880538"/>
            <a:ext cx="5220300" cy="683100"/>
          </a:xfrm>
          <a:prstGeom prst="rect">
            <a:avLst/>
          </a:prstGeom>
          <a:noFill/>
          <a:ln>
            <a:noFill/>
          </a:ln>
        </p:spPr>
        <p:txBody>
          <a:bodyPr spcFirstLastPara="1" tIns="91425" bIns="91425" anchor="b">
            <a:noAutofit/>
          </a:bodyPr>
          <a:lstStyle>
            <a:lvl1pPr marR="0" lvl="0" algn="l" rtl="0">
              <a:spcBef>
                <a:spcPts val="0"/>
              </a:spcBef>
              <a:spcAft>
                <a:spcPts val="0"/>
              </a:spcAft>
              <a:buClr>
                <a:schemeClr val="dk1"/>
              </a:buClr>
              <a:buSzPts val="3600"/>
              <a:buFont typeface="Arial"/>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body" idx="1"/>
          </p:nvPr>
        </p:nvSpPr>
        <p:spPr>
          <a:xfrm>
            <a:off x="1069625" y="1958050"/>
            <a:ext cx="4608000" cy="2618400"/>
          </a:xfrm>
          <a:prstGeom prst="rect">
            <a:avLst/>
          </a:prstGeom>
          <a:noFill/>
          <a:ln>
            <a:noFill/>
          </a:ln>
        </p:spPr>
        <p:txBody>
          <a:bodyPr spcFirstLastPara="1" tIns="91425" bIns="91425">
            <a:noAutofit/>
          </a:bodyPr>
          <a:lstStyle>
            <a:lvl1pPr marL="457200" marR="0" lvl="0" indent="-330200" algn="l" rtl="0">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spcBef>
                <a:spcPts val="0"/>
              </a:spcBef>
              <a:spcAft>
                <a:spcPts val="0"/>
              </a:spcAft>
              <a:buClr>
                <a:schemeClr val="dk1"/>
              </a:buClr>
              <a:buSzPts val="1600"/>
              <a:buFont typeface="Arial"/>
              <a:buChar char="￮"/>
              <a:defRPr sz="2800" b="0" i="0" u="none" strike="noStrike" cap="none">
                <a:solidFill>
                  <a:schemeClr val="dk1"/>
                </a:solidFill>
                <a:latin typeface="Arial"/>
                <a:ea typeface="Arial"/>
                <a:cs typeface="Arial"/>
                <a:sym typeface="Arial"/>
              </a:defRPr>
            </a:lvl2pPr>
            <a:lvl3pPr marL="1371600" marR="0" lvl="2" indent="-330200" algn="l" rtl="0">
              <a:spcBef>
                <a:spcPts val="0"/>
              </a:spcBef>
              <a:spcAft>
                <a:spcPts val="0"/>
              </a:spcAft>
              <a:buClr>
                <a:schemeClr val="dk1"/>
              </a:buClr>
              <a:buSzPts val="1600"/>
              <a:buFont typeface="Arial"/>
              <a:buChar char="￮"/>
              <a:defRPr sz="2400" b="0" i="0" u="none" strike="noStrike" cap="none">
                <a:solidFill>
                  <a:schemeClr val="dk1"/>
                </a:solidFill>
                <a:latin typeface="Arial"/>
                <a:ea typeface="Arial"/>
                <a:cs typeface="Arial"/>
                <a:sym typeface="Arial"/>
              </a:defRPr>
            </a:lvl3pPr>
            <a:lvl4pPr marL="1828800" marR="0" lvl="3"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6pPr>
            <a:lvl7pPr marL="3200400" marR="0" lvl="6"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7pPr>
            <a:lvl8pPr marL="3657600" marR="0" lvl="7"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8pPr>
            <a:lvl9pPr marL="4114800" marR="0" lvl="8"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1326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p:cSld name="Title + 1 column">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457200" y="915566"/>
            <a:ext cx="5220300" cy="683100"/>
          </a:xfrm>
          <a:prstGeom prst="rect">
            <a:avLst/>
          </a:prstGeom>
          <a:noFill/>
          <a:ln>
            <a:noFill/>
          </a:ln>
        </p:spPr>
        <p:txBody>
          <a:bodyPr spcFirstLastPara="1" tIns="91425" bIns="91425" anchor="b">
            <a:noAutofit/>
          </a:bodyPr>
          <a:lstStyle>
            <a:lvl1pPr marR="0" lvl="0" algn="l" rtl="0">
              <a:spcBef>
                <a:spcPts val="0"/>
              </a:spcBef>
              <a:spcAft>
                <a:spcPts val="0"/>
              </a:spcAft>
              <a:buClr>
                <a:schemeClr val="dk1"/>
              </a:buClr>
              <a:buSzPts val="3600"/>
              <a:buFont typeface="Arial"/>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7" name="Google Shape;77;p18"/>
          <p:cNvSpPr txBox="1">
            <a:spLocks noGrp="1"/>
          </p:cNvSpPr>
          <p:nvPr>
            <p:ph type="body" idx="1"/>
          </p:nvPr>
        </p:nvSpPr>
        <p:spPr>
          <a:xfrm>
            <a:off x="1069625" y="1958050"/>
            <a:ext cx="14853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78" name="Google Shape;78;p18"/>
          <p:cNvSpPr txBox="1">
            <a:spLocks noGrp="1"/>
          </p:cNvSpPr>
          <p:nvPr>
            <p:ph type="body" idx="2"/>
          </p:nvPr>
        </p:nvSpPr>
        <p:spPr>
          <a:xfrm>
            <a:off x="2630936" y="1958050"/>
            <a:ext cx="14853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79" name="Google Shape;79;p18"/>
          <p:cNvSpPr txBox="1">
            <a:spLocks noGrp="1"/>
          </p:cNvSpPr>
          <p:nvPr>
            <p:ph type="body" idx="3"/>
          </p:nvPr>
        </p:nvSpPr>
        <p:spPr>
          <a:xfrm>
            <a:off x="4192246" y="1958050"/>
            <a:ext cx="14853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4948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47883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457200" y="908347"/>
            <a:ext cx="4504800" cy="683100"/>
          </a:xfrm>
          <a:prstGeom prst="rect">
            <a:avLst/>
          </a:prstGeom>
          <a:noFill/>
          <a:ln>
            <a:noFill/>
          </a:ln>
        </p:spPr>
        <p:txBody>
          <a:bodyPr spcFirstLastPara="1" tIns="91425" bIns="91425" anchor="b">
            <a:noAutofit/>
          </a:bodyPr>
          <a:lstStyle>
            <a:lvl1pPr marR="0" lvl="0" algn="l" rtl="0">
              <a:spcBef>
                <a:spcPts val="0"/>
              </a:spcBef>
              <a:spcAft>
                <a:spcPts val="0"/>
              </a:spcAft>
              <a:buClr>
                <a:schemeClr val="dk1"/>
              </a:buClr>
              <a:buSzPts val="3600"/>
              <a:buFont typeface="Arial"/>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95" name="Google Shape;95;p22"/>
          <p:cNvSpPr txBox="1">
            <a:spLocks noGrp="1"/>
          </p:cNvSpPr>
          <p:nvPr>
            <p:ph type="body" idx="1"/>
          </p:nvPr>
        </p:nvSpPr>
        <p:spPr>
          <a:xfrm>
            <a:off x="985679" y="1700272"/>
            <a:ext cx="39765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30200" algn="l" rtl="0">
              <a:spcBef>
                <a:spcPts val="0"/>
              </a:spcBef>
              <a:spcAft>
                <a:spcPts val="0"/>
              </a:spcAft>
              <a:buClr>
                <a:schemeClr val="dk1"/>
              </a:buClr>
              <a:buSzPts val="1600"/>
              <a:buFont typeface="Arial"/>
              <a:buChar char="￮"/>
              <a:defRPr sz="2800" b="0" i="0" u="none" strike="noStrike" cap="none">
                <a:solidFill>
                  <a:schemeClr val="dk1"/>
                </a:solidFill>
                <a:latin typeface="Arial"/>
                <a:ea typeface="Arial"/>
                <a:cs typeface="Arial"/>
                <a:sym typeface="Arial"/>
              </a:defRPr>
            </a:lvl2pPr>
            <a:lvl3pPr marL="1371600" marR="0" lvl="2" indent="-330200" algn="l" rtl="0">
              <a:spcBef>
                <a:spcPts val="0"/>
              </a:spcBef>
              <a:spcAft>
                <a:spcPts val="0"/>
              </a:spcAft>
              <a:buClr>
                <a:schemeClr val="dk1"/>
              </a:buClr>
              <a:buSzPts val="1600"/>
              <a:buFont typeface="Arial"/>
              <a:buChar char="￮"/>
              <a:defRPr sz="2400" b="0" i="0" u="none" strike="noStrike" cap="none">
                <a:solidFill>
                  <a:schemeClr val="dk1"/>
                </a:solidFill>
                <a:latin typeface="Arial"/>
                <a:ea typeface="Arial"/>
                <a:cs typeface="Arial"/>
                <a:sym typeface="Arial"/>
              </a:defRPr>
            </a:lvl3pPr>
            <a:lvl4pPr marL="1828800" marR="0" lvl="3"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6pPr>
            <a:lvl7pPr marL="3200400" marR="0" lvl="6"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7pPr>
            <a:lvl8pPr marL="3657600" marR="0" lvl="7"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8pPr>
            <a:lvl9pPr marL="4114800" marR="0" lvl="8"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3569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2" name="Google Shape;97;p23">
            <a:extLst>
              <a:ext uri="{FF2B5EF4-FFF2-40B4-BE49-F238E27FC236}">
                <a16:creationId xmlns:a16="http://schemas.microsoft.com/office/drawing/2014/main" id="{EF6BA647-2472-45C6-80A6-D5F3F6288974}"/>
              </a:ext>
            </a:extLst>
          </p:cNvPr>
          <p:cNvSpPr txBox="1">
            <a:spLocks noGrp="1"/>
          </p:cNvSpPr>
          <p:nvPr>
            <p:ph type="sldNum" idx="10"/>
          </p:nvPr>
        </p:nvSpPr>
        <p:spPr bwMode="auto">
          <a:xfrm>
            <a:off x="8472488" y="4662488"/>
            <a:ext cx="549275" cy="393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buClr>
                <a:srgbClr val="000000"/>
              </a:buClr>
              <a:buFont typeface="Arial" panose="020B0604020202020204" pitchFamily="34" charset="0"/>
              <a:buNone/>
              <a:defRPr/>
            </a:lvl1pPr>
          </a:lstStyle>
          <a:p>
            <a:fld id="{47DD7464-5F17-4483-890A-D1980FBF7584}" type="slidenum">
              <a:rPr lang="en-US" altLang="en-US"/>
              <a:pPr/>
              <a:t>‹#›</a:t>
            </a:fld>
            <a:endParaRPr lang="en-US" altLang="en-US"/>
          </a:p>
        </p:txBody>
      </p:sp>
    </p:spTree>
    <p:extLst>
      <p:ext uri="{BB962C8B-B14F-4D97-AF65-F5344CB8AC3E}">
        <p14:creationId xmlns:p14="http://schemas.microsoft.com/office/powerpoint/2010/main" val="99563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8"/>
        <p:cNvGrpSpPr/>
        <p:nvPr/>
      </p:nvGrpSpPr>
      <p:grpSpPr>
        <a:xfrm>
          <a:off x="0" y="0"/>
          <a:ext cx="0" cy="0"/>
          <a:chOff x="0" y="0"/>
          <a:chExt cx="0" cy="0"/>
        </a:xfrm>
      </p:grpSpPr>
      <p:sp>
        <p:nvSpPr>
          <p:cNvPr id="3" name="Google Shape;100;p24">
            <a:extLst>
              <a:ext uri="{FF2B5EF4-FFF2-40B4-BE49-F238E27FC236}">
                <a16:creationId xmlns:a16="http://schemas.microsoft.com/office/drawing/2014/main" id="{86C102ED-5856-4CB8-89FB-B3594446747A}"/>
              </a:ext>
            </a:extLst>
          </p:cNvPr>
          <p:cNvSpPr>
            <a:spLocks noChangeArrowheads="1"/>
          </p:cNvSpPr>
          <p:nvPr/>
        </p:nvSpPr>
        <p:spPr bwMode="auto">
          <a:xfrm>
            <a:off x="6551613" y="3068638"/>
            <a:ext cx="1808162" cy="1808162"/>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99" name="Google Shape;99;p24"/>
          <p:cNvSpPr txBox="1">
            <a:spLocks noGrp="1"/>
          </p:cNvSpPr>
          <p:nvPr>
            <p:ph type="ctrTitle"/>
          </p:nvPr>
        </p:nvSpPr>
        <p:spPr>
          <a:xfrm>
            <a:off x="2211600" y="1991850"/>
            <a:ext cx="4720800" cy="1159800"/>
          </a:xfrm>
          <a:prstGeom prst="rect">
            <a:avLst/>
          </a:prstGeom>
          <a:noFill/>
          <a:ln>
            <a:noFill/>
          </a:ln>
          <a:effectLst>
            <a:outerShdw blurRad="85725" dist="19050" dir="5400000" algn="bl" rotWithShape="0">
              <a:srgbClr val="000000">
                <a:alpha val="9800"/>
              </a:srgbClr>
            </a:outerShdw>
          </a:effectLst>
        </p:spPr>
        <p:txBody>
          <a:bodyPr spcFirstLastPara="1" tIns="91425" bIns="91425">
            <a:noAutofit/>
          </a:bodyPr>
          <a:lstStyle>
            <a:lvl1pPr marR="0" lvl="0"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2pPr>
            <a:lvl3pPr marR="0" lvl="2"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3pPr>
            <a:lvl4pPr marR="0" lvl="3"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4pPr>
            <a:lvl5pPr marR="0" lvl="4"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5pPr>
            <a:lvl6pPr marR="0" lvl="5"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9694336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sp>
        <p:nvSpPr>
          <p:cNvPr id="2050" name="Google Shape;51;p13">
            <a:extLst>
              <a:ext uri="{FF2B5EF4-FFF2-40B4-BE49-F238E27FC236}">
                <a16:creationId xmlns:a16="http://schemas.microsoft.com/office/drawing/2014/main" id="{5BFF0714-9A89-4D70-B865-BDC5CD167395}"/>
              </a:ext>
            </a:extLst>
          </p:cNvPr>
          <p:cNvSpPr>
            <a:spLocks noChangeArrowheads="1"/>
          </p:cNvSpPr>
          <p:nvPr/>
        </p:nvSpPr>
        <p:spPr bwMode="auto">
          <a:xfrm>
            <a:off x="1592263" y="-407988"/>
            <a:ext cx="5959475" cy="5959476"/>
          </a:xfrm>
          <a:prstGeom prst="ellipse">
            <a:avLst/>
          </a:prstGeom>
          <a:solidFill>
            <a:srgbClr val="659AD2">
              <a:alpha val="1960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1" name="Google Shape;52;p13">
            <a:extLst>
              <a:ext uri="{FF2B5EF4-FFF2-40B4-BE49-F238E27FC236}">
                <a16:creationId xmlns:a16="http://schemas.microsoft.com/office/drawing/2014/main" id="{793E1F32-B90C-4904-8817-0171EA826287}"/>
              </a:ext>
            </a:extLst>
          </p:cNvPr>
          <p:cNvSpPr>
            <a:spLocks noChangeArrowheads="1"/>
          </p:cNvSpPr>
          <p:nvPr/>
        </p:nvSpPr>
        <p:spPr bwMode="auto">
          <a:xfrm>
            <a:off x="731838" y="406400"/>
            <a:ext cx="1989137" cy="1990725"/>
          </a:xfrm>
          <a:prstGeom prst="ellipse">
            <a:avLst/>
          </a:prstGeom>
          <a:solidFill>
            <a:srgbClr val="000000">
              <a:alpha val="1843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2" name="Google Shape;53;p13">
            <a:extLst>
              <a:ext uri="{FF2B5EF4-FFF2-40B4-BE49-F238E27FC236}">
                <a16:creationId xmlns:a16="http://schemas.microsoft.com/office/drawing/2014/main" id="{344D2845-9682-41D3-9D35-803A582F04F4}"/>
              </a:ext>
            </a:extLst>
          </p:cNvPr>
          <p:cNvSpPr>
            <a:spLocks noChangeArrowheads="1"/>
          </p:cNvSpPr>
          <p:nvPr/>
        </p:nvSpPr>
        <p:spPr bwMode="auto">
          <a:xfrm>
            <a:off x="841375" y="515938"/>
            <a:ext cx="1770063" cy="1770062"/>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3" name="Google Shape;54;p13">
            <a:extLst>
              <a:ext uri="{FF2B5EF4-FFF2-40B4-BE49-F238E27FC236}">
                <a16:creationId xmlns:a16="http://schemas.microsoft.com/office/drawing/2014/main" id="{3A595387-0E49-48C5-8AA1-9ABC1E186C9B}"/>
              </a:ext>
            </a:extLst>
          </p:cNvPr>
          <p:cNvSpPr>
            <a:spLocks noChangeArrowheads="1"/>
          </p:cNvSpPr>
          <p:nvPr/>
        </p:nvSpPr>
        <p:spPr bwMode="auto">
          <a:xfrm>
            <a:off x="6665913" y="3179763"/>
            <a:ext cx="1616075" cy="1617662"/>
          </a:xfrm>
          <a:prstGeom prst="ellipse">
            <a:avLst/>
          </a:prstGeom>
          <a:solidFill>
            <a:srgbClr val="33557A">
              <a:alpha val="1960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4" name="Google Shape;55;p13">
            <a:extLst>
              <a:ext uri="{FF2B5EF4-FFF2-40B4-BE49-F238E27FC236}">
                <a16:creationId xmlns:a16="http://schemas.microsoft.com/office/drawing/2014/main" id="{8FBDB044-354B-4A7A-B990-5113A0C9640D}"/>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5" name="Google Shape;56;p13">
            <a:extLst>
              <a:ext uri="{FF2B5EF4-FFF2-40B4-BE49-F238E27FC236}">
                <a16:creationId xmlns:a16="http://schemas.microsoft.com/office/drawing/2014/main" id="{129B1D63-5570-44FF-B3AD-97F707DFFD82}"/>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1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61;p15">
            <a:extLst>
              <a:ext uri="{FF2B5EF4-FFF2-40B4-BE49-F238E27FC236}">
                <a16:creationId xmlns:a16="http://schemas.microsoft.com/office/drawing/2014/main" id="{7E934F7E-08CF-49BB-9B57-E89DE4D26C98}"/>
              </a:ext>
            </a:extLst>
          </p:cNvPr>
          <p:cNvSpPr txBox="1">
            <a:spLocks noChangeArrowheads="1"/>
          </p:cNvSpPr>
          <p:nvPr/>
        </p:nvSpPr>
        <p:spPr bwMode="auto">
          <a:xfrm>
            <a:off x="0" y="4732338"/>
            <a:ext cx="9144000" cy="431800"/>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3075" name="Google Shape;62;p15">
            <a:extLst>
              <a:ext uri="{FF2B5EF4-FFF2-40B4-BE49-F238E27FC236}">
                <a16:creationId xmlns:a16="http://schemas.microsoft.com/office/drawing/2014/main" id="{929E45E1-0378-4884-95FC-6E8557969C56}"/>
              </a:ext>
            </a:extLst>
          </p:cNvPr>
          <p:cNvSpPr txBox="1">
            <a:spLocks noChangeArrowheads="1"/>
          </p:cNvSpPr>
          <p:nvPr/>
        </p:nvSpPr>
        <p:spPr bwMode="auto">
          <a:xfrm>
            <a:off x="7235825" y="4732338"/>
            <a:ext cx="1744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r" eaLnBrk="1" hangingPunct="1">
              <a:buClr>
                <a:srgbClr val="FFFFFF"/>
              </a:buClr>
              <a:buSzPts val="900"/>
              <a:defRPr/>
            </a:pPr>
            <a:r>
              <a:rPr lang="en-US" altLang="en-US" sz="900" b="1">
                <a:solidFill>
                  <a:srgbClr val="FFFFFF"/>
                </a:solidFill>
              </a:rPr>
              <a:t>libereurope.eu</a:t>
            </a:r>
            <a:endParaRPr lang="en-US" altLang="en-US"/>
          </a:p>
          <a:p>
            <a:pPr algn="r" eaLnBrk="1" hangingPunct="1">
              <a:buClr>
                <a:srgbClr val="FFFFFF"/>
              </a:buClr>
              <a:buSzPts val="900"/>
              <a:defRPr/>
            </a:pPr>
            <a:r>
              <a:rPr lang="en-US" altLang="en-US" sz="900" i="1">
                <a:solidFill>
                  <a:srgbClr val="FFFFFF"/>
                </a:solidFill>
              </a:rPr>
              <a:t>CC BY</a:t>
            </a:r>
            <a:endParaRPr lang="en-US" altLang="en-US"/>
          </a:p>
        </p:txBody>
      </p:sp>
      <p:pic>
        <p:nvPicPr>
          <p:cNvPr id="3076" name="Google Shape;63;p15">
            <a:extLst>
              <a:ext uri="{FF2B5EF4-FFF2-40B4-BE49-F238E27FC236}">
                <a16:creationId xmlns:a16="http://schemas.microsoft.com/office/drawing/2014/main" id="{C586F20C-8FA5-407C-9747-040B569F781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4792663"/>
            <a:ext cx="3063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Google Shape;64;p15">
            <a:extLst>
              <a:ext uri="{FF2B5EF4-FFF2-40B4-BE49-F238E27FC236}">
                <a16:creationId xmlns:a16="http://schemas.microsoft.com/office/drawing/2014/main" id="{D5741DB4-8A8B-4105-ACBA-BBD9BDEB55CE}"/>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3078" name="Google Shape;65;p15">
            <a:extLst>
              <a:ext uri="{FF2B5EF4-FFF2-40B4-BE49-F238E27FC236}">
                <a16:creationId xmlns:a16="http://schemas.microsoft.com/office/drawing/2014/main" id="{24681D1B-9733-499B-89B5-BFFB1BAB081A}"/>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0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70;p17">
            <a:extLst>
              <a:ext uri="{FF2B5EF4-FFF2-40B4-BE49-F238E27FC236}">
                <a16:creationId xmlns:a16="http://schemas.microsoft.com/office/drawing/2014/main" id="{DFDFA4C8-AA67-486D-85EF-3E66199D463C}"/>
              </a:ext>
            </a:extLst>
          </p:cNvPr>
          <p:cNvSpPr txBox="1">
            <a:spLocks noChangeArrowheads="1"/>
          </p:cNvSpPr>
          <p:nvPr/>
        </p:nvSpPr>
        <p:spPr bwMode="auto">
          <a:xfrm>
            <a:off x="0" y="4732338"/>
            <a:ext cx="9144000" cy="431800"/>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4099" name="Google Shape;71;p17">
            <a:extLst>
              <a:ext uri="{FF2B5EF4-FFF2-40B4-BE49-F238E27FC236}">
                <a16:creationId xmlns:a16="http://schemas.microsoft.com/office/drawing/2014/main" id="{8CF2620C-8AD6-466E-8CC7-F72F6D4BB0FA}"/>
              </a:ext>
            </a:extLst>
          </p:cNvPr>
          <p:cNvSpPr txBox="1">
            <a:spLocks noChangeArrowheads="1"/>
          </p:cNvSpPr>
          <p:nvPr/>
        </p:nvSpPr>
        <p:spPr bwMode="auto">
          <a:xfrm>
            <a:off x="7235825" y="4732338"/>
            <a:ext cx="1744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r" eaLnBrk="1" hangingPunct="1">
              <a:buClr>
                <a:srgbClr val="FFFFFF"/>
              </a:buClr>
              <a:buSzPts val="900"/>
              <a:defRPr/>
            </a:pPr>
            <a:r>
              <a:rPr lang="en-US" altLang="en-US" sz="900" b="1">
                <a:solidFill>
                  <a:srgbClr val="FFFFFF"/>
                </a:solidFill>
              </a:rPr>
              <a:t>libereurope.eu</a:t>
            </a:r>
            <a:endParaRPr lang="en-US" altLang="en-US"/>
          </a:p>
          <a:p>
            <a:pPr algn="r" eaLnBrk="1" hangingPunct="1">
              <a:buClr>
                <a:srgbClr val="FFFFFF"/>
              </a:buClr>
              <a:buSzPts val="900"/>
              <a:defRPr/>
            </a:pPr>
            <a:r>
              <a:rPr lang="en-US" altLang="en-US" sz="900" i="1">
                <a:solidFill>
                  <a:srgbClr val="FFFFFF"/>
                </a:solidFill>
              </a:rPr>
              <a:t>CC BY</a:t>
            </a:r>
            <a:endParaRPr lang="en-US" altLang="en-US"/>
          </a:p>
        </p:txBody>
      </p:sp>
      <p:pic>
        <p:nvPicPr>
          <p:cNvPr id="4100" name="Google Shape;72;p17">
            <a:extLst>
              <a:ext uri="{FF2B5EF4-FFF2-40B4-BE49-F238E27FC236}">
                <a16:creationId xmlns:a16="http://schemas.microsoft.com/office/drawing/2014/main" id="{59366EB2-0C39-462C-A4A9-AEE8125117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4792663"/>
            <a:ext cx="3063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Google Shape;73;p17">
            <a:extLst>
              <a:ext uri="{FF2B5EF4-FFF2-40B4-BE49-F238E27FC236}">
                <a16:creationId xmlns:a16="http://schemas.microsoft.com/office/drawing/2014/main" id="{0BC89F32-E188-4AEA-9101-195FE751298A}"/>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4102" name="Google Shape;74;p17">
            <a:extLst>
              <a:ext uri="{FF2B5EF4-FFF2-40B4-BE49-F238E27FC236}">
                <a16:creationId xmlns:a16="http://schemas.microsoft.com/office/drawing/2014/main" id="{9F529BEA-CAC3-4764-88E3-A4119E3FD7C6}"/>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0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81;p19">
            <a:extLst>
              <a:ext uri="{FF2B5EF4-FFF2-40B4-BE49-F238E27FC236}">
                <a16:creationId xmlns:a16="http://schemas.microsoft.com/office/drawing/2014/main" id="{FB0FC4AE-1550-43BE-8C56-5EEBB41B11D5}"/>
              </a:ext>
            </a:extLst>
          </p:cNvPr>
          <p:cNvSpPr>
            <a:spLocks noChangeArrowheads="1"/>
          </p:cNvSpPr>
          <p:nvPr/>
        </p:nvSpPr>
        <p:spPr bwMode="auto">
          <a:xfrm>
            <a:off x="763588" y="-1236663"/>
            <a:ext cx="7616825" cy="7616826"/>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5123" name="Google Shape;82;p19">
            <a:extLst>
              <a:ext uri="{FF2B5EF4-FFF2-40B4-BE49-F238E27FC236}">
                <a16:creationId xmlns:a16="http://schemas.microsoft.com/office/drawing/2014/main" id="{19188EC1-7C9F-4FA3-83D1-851744CCFC73}"/>
              </a:ext>
            </a:extLst>
          </p:cNvPr>
          <p:cNvSpPr>
            <a:spLocks noChangeArrowheads="1"/>
          </p:cNvSpPr>
          <p:nvPr/>
        </p:nvSpPr>
        <p:spPr bwMode="auto">
          <a:xfrm>
            <a:off x="1198563" y="-801688"/>
            <a:ext cx="6746875" cy="6746876"/>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5124" name="Google Shape;83;p19">
            <a:extLst>
              <a:ext uri="{FF2B5EF4-FFF2-40B4-BE49-F238E27FC236}">
                <a16:creationId xmlns:a16="http://schemas.microsoft.com/office/drawing/2014/main" id="{74D1762B-3D02-4612-AFB1-89C6971CDAF7}"/>
              </a:ext>
            </a:extLst>
          </p:cNvPr>
          <p:cNvSpPr>
            <a:spLocks/>
          </p:cNvSpPr>
          <p:nvPr/>
        </p:nvSpPr>
        <p:spPr bwMode="auto">
          <a:xfrm>
            <a:off x="-704850" y="-2705100"/>
            <a:ext cx="10553700" cy="10553700"/>
          </a:xfrm>
          <a:custGeom>
            <a:avLst/>
            <a:gdLst>
              <a:gd name="T0" fmla="*/ 0 w 10553700"/>
              <a:gd name="T1" fmla="*/ 5276850 h 10553700"/>
              <a:gd name="T2" fmla="*/ 5276850 w 10553700"/>
              <a:gd name="T3" fmla="*/ 0 h 10553700"/>
              <a:gd name="T4" fmla="*/ 10553700 w 10553700"/>
              <a:gd name="T5" fmla="*/ 5276850 h 10553700"/>
              <a:gd name="T6" fmla="*/ 5276850 w 10553700"/>
              <a:gd name="T7" fmla="*/ 10553700 h 10553700"/>
              <a:gd name="T8" fmla="*/ 0 w 10553700"/>
              <a:gd name="T9" fmla="*/ 5276850 h 10553700"/>
              <a:gd name="T10" fmla="*/ 1104656 w 10553700"/>
              <a:gd name="T11" fmla="*/ 5276850 h 10553700"/>
              <a:gd name="T12" fmla="*/ 5276850 w 10553700"/>
              <a:gd name="T13" fmla="*/ 9449044 h 10553700"/>
              <a:gd name="T14" fmla="*/ 9449044 w 10553700"/>
              <a:gd name="T15" fmla="*/ 5276850 h 10553700"/>
              <a:gd name="T16" fmla="*/ 5276850 w 10553700"/>
              <a:gd name="T17" fmla="*/ 1104656 h 10553700"/>
              <a:gd name="T18" fmla="*/ 1104656 w 10553700"/>
              <a:gd name="T19" fmla="*/ 5276850 h 10553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53700" h="10553700" extrusionOk="0">
                <a:moveTo>
                  <a:pt x="0" y="5276850"/>
                </a:moveTo>
                <a:cubicBezTo>
                  <a:pt x="0" y="2362526"/>
                  <a:pt x="2362526" y="0"/>
                  <a:pt x="5276850" y="0"/>
                </a:cubicBezTo>
                <a:cubicBezTo>
                  <a:pt x="8191174" y="0"/>
                  <a:pt x="10553700" y="2362526"/>
                  <a:pt x="10553700" y="5276850"/>
                </a:cubicBezTo>
                <a:cubicBezTo>
                  <a:pt x="10553700" y="8191174"/>
                  <a:pt x="8191174" y="10553700"/>
                  <a:pt x="5276850" y="10553700"/>
                </a:cubicBezTo>
                <a:cubicBezTo>
                  <a:pt x="2362526" y="10553700"/>
                  <a:pt x="0" y="8191174"/>
                  <a:pt x="0" y="5276850"/>
                </a:cubicBezTo>
                <a:close/>
                <a:moveTo>
                  <a:pt x="1104656" y="5276850"/>
                </a:moveTo>
                <a:cubicBezTo>
                  <a:pt x="1104656" y="7581089"/>
                  <a:pt x="2972611" y="9449044"/>
                  <a:pt x="5276850" y="9449044"/>
                </a:cubicBezTo>
                <a:cubicBezTo>
                  <a:pt x="7581089" y="9449044"/>
                  <a:pt x="9449044" y="7581089"/>
                  <a:pt x="9449044" y="5276850"/>
                </a:cubicBezTo>
                <a:cubicBezTo>
                  <a:pt x="9449044" y="2972611"/>
                  <a:pt x="7581089" y="1104656"/>
                  <a:pt x="5276850" y="1104656"/>
                </a:cubicBezTo>
                <a:cubicBezTo>
                  <a:pt x="2972611" y="1104656"/>
                  <a:pt x="1104656" y="2972611"/>
                  <a:pt x="1104656" y="5276850"/>
                </a:cubicBezTo>
                <a:close/>
              </a:path>
            </a:pathLst>
          </a:custGeom>
          <a:solidFill>
            <a:srgbClr val="33557A">
              <a:alpha val="19608"/>
            </a:srgbClr>
          </a:solidFill>
          <a:ln w="9525" cap="flat" cmpd="sng">
            <a:solidFill>
              <a:srgbClr val="EEB111">
                <a:alpha val="19608"/>
              </a:srgbClr>
            </a:solidFill>
            <a:prstDash val="solid"/>
            <a:miter lim="800000"/>
            <a:headEnd type="none" w="sm" len="sm"/>
            <a:tailEnd type="none" w="sm" len="sm"/>
          </a:ln>
        </p:spPr>
        <p:txBody>
          <a:bodyPr lIns="91425" tIns="91425" rIns="91425" bIns="91425" anchor="ctr"/>
          <a:lstStyle/>
          <a:p>
            <a:endParaRPr lang="en-GB"/>
          </a:p>
        </p:txBody>
      </p:sp>
      <p:sp>
        <p:nvSpPr>
          <p:cNvPr id="5125" name="Google Shape;84;p19">
            <a:extLst>
              <a:ext uri="{FF2B5EF4-FFF2-40B4-BE49-F238E27FC236}">
                <a16:creationId xmlns:a16="http://schemas.microsoft.com/office/drawing/2014/main" id="{7AE49F9D-2B42-4FC7-970E-965398729033}"/>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5126" name="Google Shape;85;p19">
            <a:extLst>
              <a:ext uri="{FF2B5EF4-FFF2-40B4-BE49-F238E27FC236}">
                <a16:creationId xmlns:a16="http://schemas.microsoft.com/office/drawing/2014/main" id="{B4AA724A-A3C8-4EB5-B900-4DF1E5834580}"/>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1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88;p21">
            <a:extLst>
              <a:ext uri="{FF2B5EF4-FFF2-40B4-BE49-F238E27FC236}">
                <a16:creationId xmlns:a16="http://schemas.microsoft.com/office/drawing/2014/main" id="{BCB86999-C43F-4CC6-B84C-16C7F3CAFF5D}"/>
              </a:ext>
            </a:extLst>
          </p:cNvPr>
          <p:cNvSpPr txBox="1">
            <a:spLocks noChangeArrowheads="1"/>
          </p:cNvSpPr>
          <p:nvPr/>
        </p:nvSpPr>
        <p:spPr bwMode="auto">
          <a:xfrm>
            <a:off x="0" y="4732338"/>
            <a:ext cx="9144000" cy="431800"/>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6147" name="Google Shape;89;p21">
            <a:extLst>
              <a:ext uri="{FF2B5EF4-FFF2-40B4-BE49-F238E27FC236}">
                <a16:creationId xmlns:a16="http://schemas.microsoft.com/office/drawing/2014/main" id="{60CE2FDE-9CFB-4555-8DBA-2E00C6C40E14}"/>
              </a:ext>
            </a:extLst>
          </p:cNvPr>
          <p:cNvSpPr txBox="1">
            <a:spLocks noChangeArrowheads="1"/>
          </p:cNvSpPr>
          <p:nvPr/>
        </p:nvSpPr>
        <p:spPr bwMode="auto">
          <a:xfrm>
            <a:off x="7235825" y="4732338"/>
            <a:ext cx="1744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r" eaLnBrk="1" hangingPunct="1">
              <a:buClr>
                <a:srgbClr val="FFFFFF"/>
              </a:buClr>
              <a:buSzPts val="900"/>
              <a:defRPr/>
            </a:pPr>
            <a:r>
              <a:rPr lang="en-US" altLang="en-US" sz="900" b="1">
                <a:solidFill>
                  <a:srgbClr val="FFFFFF"/>
                </a:solidFill>
              </a:rPr>
              <a:t>libereurope.eu</a:t>
            </a:r>
            <a:endParaRPr lang="en-US" altLang="en-US"/>
          </a:p>
          <a:p>
            <a:pPr algn="r" eaLnBrk="1" hangingPunct="1">
              <a:buClr>
                <a:srgbClr val="FFFFFF"/>
              </a:buClr>
              <a:buSzPts val="900"/>
              <a:defRPr/>
            </a:pPr>
            <a:r>
              <a:rPr lang="en-US" altLang="en-US" sz="900" i="1">
                <a:solidFill>
                  <a:srgbClr val="FFFFFF"/>
                </a:solidFill>
              </a:rPr>
              <a:t>CC BY</a:t>
            </a:r>
            <a:endParaRPr lang="en-US" altLang="en-US"/>
          </a:p>
        </p:txBody>
      </p:sp>
      <p:pic>
        <p:nvPicPr>
          <p:cNvPr id="6148" name="Google Shape;90;p21">
            <a:extLst>
              <a:ext uri="{FF2B5EF4-FFF2-40B4-BE49-F238E27FC236}">
                <a16:creationId xmlns:a16="http://schemas.microsoft.com/office/drawing/2014/main" id="{1B7459E7-0CE1-4211-A33F-6B518EFA5A2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4792663"/>
            <a:ext cx="3063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Google Shape;91;p21">
            <a:extLst>
              <a:ext uri="{FF2B5EF4-FFF2-40B4-BE49-F238E27FC236}">
                <a16:creationId xmlns:a16="http://schemas.microsoft.com/office/drawing/2014/main" id="{5A1B65AA-B7EA-4165-93AB-B4A6C98C944F}"/>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6150" name="Google Shape;92;p21">
            <a:extLst>
              <a:ext uri="{FF2B5EF4-FFF2-40B4-BE49-F238E27FC236}">
                <a16:creationId xmlns:a16="http://schemas.microsoft.com/office/drawing/2014/main" id="{40A63DAA-21BC-4FA1-98F3-60BB892B3539}"/>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11" r:id="rId1"/>
    <p:sldLayoutId id="2147483714" r:id="rId2"/>
    <p:sldLayoutId id="2147483715" r:id="rId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Google Shape;105;p25">
            <a:extLst>
              <a:ext uri="{FF2B5EF4-FFF2-40B4-BE49-F238E27FC236}">
                <a16:creationId xmlns:a16="http://schemas.microsoft.com/office/drawing/2014/main" id="{DBB6175D-92BC-4493-B296-439BE0D3F1AC}"/>
              </a:ext>
            </a:extLst>
          </p:cNvPr>
          <p:cNvSpPr txBox="1">
            <a:spLocks noGrp="1"/>
          </p:cNvSpPr>
          <p:nvPr>
            <p:ph type="ctrTitle"/>
          </p:nvPr>
        </p:nvSpPr>
        <p:spPr>
          <a:xfrm>
            <a:off x="2030413" y="1992313"/>
            <a:ext cx="5226050" cy="1158875"/>
          </a:xfrm>
          <a:effectLst>
            <a:outerShdw blurRad="63500" dist="19050" dir="5400000">
              <a:srgbClr val="000000">
                <a:alpha val="9803"/>
              </a:srgbClr>
            </a:outerShdw>
          </a:effectLst>
        </p:spPr>
        <p:txBody>
          <a:bodyPr/>
          <a:lstStyle/>
          <a:p>
            <a:pPr eaLnBrk="1" fontAlgn="auto" hangingPunct="1">
              <a:buFont typeface="Crimson Text"/>
              <a:buNone/>
              <a:defRPr/>
            </a:pPr>
            <a:r>
              <a:rPr lang="nl-NL" sz="3000" b="1" dirty="0" err="1">
                <a:latin typeface="Crimson Text"/>
                <a:ea typeface="Crimson Text"/>
                <a:cs typeface="Crimson Text"/>
                <a:sym typeface="Crimson Text"/>
              </a:rPr>
              <a:t>Title</a:t>
            </a:r>
            <a:endParaRPr sz="3000" b="1" dirty="0">
              <a:latin typeface="Crimson Text"/>
              <a:ea typeface="Crimson Text"/>
              <a:cs typeface="Crimson Text"/>
              <a:sym typeface="Crimson Text"/>
            </a:endParaRPr>
          </a:p>
        </p:txBody>
      </p:sp>
      <p:sp>
        <p:nvSpPr>
          <p:cNvPr id="11267" name="Google Shape;106;p25">
            <a:extLst>
              <a:ext uri="{FF2B5EF4-FFF2-40B4-BE49-F238E27FC236}">
                <a16:creationId xmlns:a16="http://schemas.microsoft.com/office/drawing/2014/main" id="{072B792C-7CB3-49C6-A5A7-2874D2A531E3}"/>
              </a:ext>
            </a:extLst>
          </p:cNvPr>
          <p:cNvSpPr txBox="1">
            <a:spLocks noChangeArrowheads="1"/>
          </p:cNvSpPr>
          <p:nvPr/>
        </p:nvSpPr>
        <p:spPr bwMode="auto">
          <a:xfrm>
            <a:off x="2627313" y="3779838"/>
            <a:ext cx="40322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ts val="1400"/>
              <a:buFont typeface="Lato" pitchFamily="34" charset="0"/>
              <a:buNone/>
            </a:pPr>
            <a:r>
              <a:rPr lang="nl-NL" altLang="en-US" sz="1200">
                <a:solidFill>
                  <a:srgbClr val="FFFFFF"/>
                </a:solidFill>
                <a:latin typeface="Lato" pitchFamily="34" charset="0"/>
                <a:sym typeface="Lato" pitchFamily="34" charset="0"/>
              </a:rPr>
              <a:t>Speaker (title)</a:t>
            </a:r>
            <a:br>
              <a:rPr lang="en-US" altLang="en-US" sz="1200">
                <a:solidFill>
                  <a:srgbClr val="FFFFFF"/>
                </a:solidFill>
                <a:latin typeface="Lato" pitchFamily="34" charset="0"/>
                <a:sym typeface="Lato" pitchFamily="34" charset="0"/>
              </a:rPr>
            </a:br>
            <a:br>
              <a:rPr lang="en-US" altLang="en-US" sz="1200" i="1">
                <a:solidFill>
                  <a:srgbClr val="FFFFFF"/>
                </a:solidFill>
                <a:latin typeface="Lato" pitchFamily="34" charset="0"/>
                <a:sym typeface="Lato" pitchFamily="34" charset="0"/>
              </a:rPr>
            </a:br>
            <a:r>
              <a:rPr lang="nl-NL" altLang="en-US" sz="1000" i="1">
                <a:solidFill>
                  <a:srgbClr val="FFFFFF"/>
                </a:solidFill>
                <a:latin typeface="Lato" pitchFamily="34" charset="0"/>
                <a:sym typeface="Lato" pitchFamily="34" charset="0"/>
              </a:rPr>
              <a:t>Place, Date</a:t>
            </a:r>
            <a:endParaRPr lang="en-US" altLang="en-US" sz="1000" i="1">
              <a:solidFill>
                <a:srgbClr val="FFFFFF"/>
              </a:solidFill>
              <a:latin typeface="Lato" pitchFamily="34" charset="0"/>
              <a:sym typeface="Lato" pitchFamily="34" charset="0"/>
            </a:endParaRPr>
          </a:p>
          <a:p>
            <a:pPr algn="ctr" eaLnBrk="1" hangingPunct="1">
              <a:buClr>
                <a:srgbClr val="FFFFFF"/>
              </a:buClr>
              <a:buSzPts val="1400"/>
              <a:buFont typeface="Lato" pitchFamily="34" charset="0"/>
              <a:buNone/>
            </a:pPr>
            <a:endParaRPr lang="en-US" altLang="en-US" i="1">
              <a:solidFill>
                <a:srgbClr val="FFFFFF"/>
              </a:solidFill>
              <a:latin typeface="Lato" pitchFamily="34" charset="0"/>
              <a:sym typeface="Lato" pitchFamily="34" charset="0"/>
            </a:endParaRPr>
          </a:p>
        </p:txBody>
      </p:sp>
      <p:pic>
        <p:nvPicPr>
          <p:cNvPr id="11268" name="Google Shape;107;p25" descr="G:\COM Tools\Core Assets (Logo, Organogram, Fonts, Network Map)\Logos\PNG\White Lettering - Transparent Background.png">
            <a:extLst>
              <a:ext uri="{FF2B5EF4-FFF2-40B4-BE49-F238E27FC236}">
                <a16:creationId xmlns:a16="http://schemas.microsoft.com/office/drawing/2014/main" id="{14B24956-6997-4E77-A0AF-9B5A3421A09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98500"/>
            <a:ext cx="14414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Google Shape;108;p25" descr="G:\COM Tools\Core Assets (Logo, Organogram, Fonts, Network Map)\Map\Map_Liber_Europe_colour.png">
            <a:extLst>
              <a:ext uri="{FF2B5EF4-FFF2-40B4-BE49-F238E27FC236}">
                <a16:creationId xmlns:a16="http://schemas.microsoft.com/office/drawing/2014/main" id="{912FF9D8-E3EC-478E-B872-FFED5C97C463}"/>
              </a:ext>
            </a:extLst>
          </p:cNvPr>
          <p:cNvPicPr preferRelativeResize="0"/>
          <p:nvPr/>
        </p:nvPicPr>
        <p:blipFill rotWithShape="1">
          <a:blip r:embed="rId4">
            <a:alphaModFix/>
          </a:blip>
          <a:srcRect l="14647" r="14646"/>
          <a:stretch/>
        </p:blipFill>
        <p:spPr>
          <a:xfrm>
            <a:off x="6662737" y="3187700"/>
            <a:ext cx="1579562" cy="1585912"/>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Google Shape;200;p35">
            <a:extLst>
              <a:ext uri="{FF2B5EF4-FFF2-40B4-BE49-F238E27FC236}">
                <a16:creationId xmlns:a16="http://schemas.microsoft.com/office/drawing/2014/main" id="{F1A5ABFA-B2A8-498F-9F0A-2E6A8D4F89E1}"/>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dirty="0">
                <a:solidFill>
                  <a:srgbClr val="33557A"/>
                </a:solidFill>
                <a:latin typeface="Crimson Text" pitchFamily="2" charset="0"/>
                <a:cs typeface="Arial" panose="020B0604020202020204" pitchFamily="34" charset="0"/>
                <a:sym typeface="Crimson Text" pitchFamily="2" charset="0"/>
              </a:rPr>
              <a:t>Global Partners</a:t>
            </a:r>
            <a:endParaRPr lang="en-US" altLang="en-US" sz="2400" b="0" i="1" dirty="0">
              <a:solidFill>
                <a:srgbClr val="000000"/>
              </a:solidFill>
              <a:latin typeface="Lato" pitchFamily="34" charset="0"/>
              <a:cs typeface="Arial" panose="020B0604020202020204" pitchFamily="34" charset="0"/>
              <a:sym typeface="Lato" pitchFamily="34" charset="0"/>
            </a:endParaRPr>
          </a:p>
        </p:txBody>
      </p:sp>
      <p:sp>
        <p:nvSpPr>
          <p:cNvPr id="21507" name="Google Shape;201;p35">
            <a:extLst>
              <a:ext uri="{FF2B5EF4-FFF2-40B4-BE49-F238E27FC236}">
                <a16:creationId xmlns:a16="http://schemas.microsoft.com/office/drawing/2014/main" id="{8B85BECF-9726-4C60-B4ED-4C760BE9D1F7}"/>
              </a:ext>
            </a:extLst>
          </p:cNvPr>
          <p:cNvSpPr txBox="1">
            <a:spLocks noGrp="1"/>
          </p:cNvSpPr>
          <p:nvPr>
            <p:ph type="body" idx="1"/>
          </p:nvPr>
        </p:nvSpPr>
        <p:spPr>
          <a:xfrm>
            <a:off x="528638" y="1322388"/>
            <a:ext cx="3829050" cy="1328737"/>
          </a:xfrm>
        </p:spPr>
        <p:txBody>
          <a:bodyPr/>
          <a:lstStyle/>
          <a:p>
            <a:pPr marL="0" indent="0" eaLnBrk="1" hangingPunct="1">
              <a:spcAft>
                <a:spcPct val="0"/>
              </a:spcAft>
              <a:buClr>
                <a:srgbClr val="000000"/>
              </a:buClr>
              <a:buFont typeface="Arial" panose="020B0604020202020204" pitchFamily="34" charset="0"/>
              <a:buNone/>
            </a:pPr>
            <a:r>
              <a:rPr lang="en-US" altLang="en-US" dirty="0">
                <a:solidFill>
                  <a:srgbClr val="33557A"/>
                </a:solidFill>
                <a:latin typeface="Lato" pitchFamily="34" charset="0"/>
                <a:cs typeface="Arial" panose="020B0604020202020204" pitchFamily="34" charset="0"/>
                <a:sym typeface="Lato" pitchFamily="34" charset="0"/>
              </a:rPr>
              <a:t>Speaking up with other library and research </a:t>
            </a:r>
            <a:r>
              <a:rPr lang="en-US" altLang="en-US" dirty="0" err="1">
                <a:solidFill>
                  <a:srgbClr val="33557A"/>
                </a:solidFill>
                <a:latin typeface="Lato" pitchFamily="34" charset="0"/>
                <a:cs typeface="Arial" panose="020B0604020202020204" pitchFamily="34" charset="0"/>
                <a:sym typeface="Lato" pitchFamily="34" charset="0"/>
              </a:rPr>
              <a:t>organisations</a:t>
            </a:r>
            <a:r>
              <a:rPr lang="en-US" altLang="en-US" dirty="0">
                <a:solidFill>
                  <a:srgbClr val="33557A"/>
                </a:solidFill>
                <a:latin typeface="Lato" pitchFamily="34" charset="0"/>
                <a:cs typeface="Arial" panose="020B0604020202020204" pitchFamily="34" charset="0"/>
                <a:sym typeface="Lato" pitchFamily="34" charset="0"/>
              </a:rPr>
              <a:t> for </a:t>
            </a:r>
            <a:r>
              <a:rPr lang="en-US" altLang="en-US" b="1" dirty="0">
                <a:solidFill>
                  <a:srgbClr val="EEB111"/>
                </a:solidFill>
                <a:latin typeface="Lato" pitchFamily="34" charset="0"/>
                <a:cs typeface="Arial" panose="020B0604020202020204" pitchFamily="34" charset="0"/>
                <a:sym typeface="Lato" pitchFamily="34" charset="0"/>
              </a:rPr>
              <a:t>common values</a:t>
            </a:r>
            <a:r>
              <a:rPr lang="en-US" altLang="en-US" dirty="0">
                <a:solidFill>
                  <a:srgbClr val="33557A"/>
                </a:solidFill>
                <a:latin typeface="Lato" pitchFamily="34" charset="0"/>
                <a:cs typeface="Arial" panose="020B0604020202020204" pitchFamily="34" charset="0"/>
                <a:sym typeface="Lato" pitchFamily="34" charset="0"/>
              </a:rPr>
              <a:t> and collaborating on </a:t>
            </a:r>
            <a:r>
              <a:rPr lang="en-US" altLang="en-US" b="1" dirty="0">
                <a:solidFill>
                  <a:srgbClr val="EEB111"/>
                </a:solidFill>
                <a:latin typeface="Lato" pitchFamily="34" charset="0"/>
                <a:cs typeface="Arial" panose="020B0604020202020204" pitchFamily="34" charset="0"/>
                <a:sym typeface="Lato" pitchFamily="34" charset="0"/>
              </a:rPr>
              <a:t>projects</a:t>
            </a:r>
            <a:r>
              <a:rPr lang="en-US" altLang="en-US" dirty="0">
                <a:solidFill>
                  <a:srgbClr val="33557A"/>
                </a:solidFill>
                <a:latin typeface="Lato" pitchFamily="34" charset="0"/>
                <a:cs typeface="Arial" panose="020B0604020202020204" pitchFamily="34" charset="0"/>
                <a:sym typeface="Lato" pitchFamily="34" charset="0"/>
              </a:rPr>
              <a:t> and </a:t>
            </a:r>
            <a:r>
              <a:rPr lang="en-US" altLang="en-US" b="1" dirty="0">
                <a:solidFill>
                  <a:srgbClr val="EEB111"/>
                </a:solidFill>
                <a:latin typeface="Lato" pitchFamily="34" charset="0"/>
                <a:cs typeface="Arial" panose="020B0604020202020204" pitchFamily="34" charset="0"/>
                <a:sym typeface="Lato" pitchFamily="34" charset="0"/>
              </a:rPr>
              <a:t>strategic issues</a:t>
            </a:r>
            <a:r>
              <a:rPr lang="en-US" altLang="en-US" dirty="0">
                <a:solidFill>
                  <a:srgbClr val="33557A"/>
                </a:solidFill>
                <a:latin typeface="Lato" pitchFamily="34" charset="0"/>
                <a:cs typeface="Arial" panose="020B0604020202020204" pitchFamily="34" charset="0"/>
                <a:sym typeface="Lato" pitchFamily="34" charset="0"/>
              </a:rPr>
              <a:t>.</a:t>
            </a:r>
            <a:endParaRPr lang="en-US" altLang="en-US" dirty="0">
              <a:solidFill>
                <a:srgbClr val="EEB111"/>
              </a:solidFill>
              <a:latin typeface="Lato" pitchFamily="34" charset="0"/>
              <a:cs typeface="Arial" panose="020B0604020202020204" pitchFamily="34" charset="0"/>
              <a:sym typeface="Lato" pitchFamily="34" charset="0"/>
            </a:endParaRPr>
          </a:p>
        </p:txBody>
      </p:sp>
      <p:pic>
        <p:nvPicPr>
          <p:cNvPr id="21508" name="Google Shape;202;p35">
            <a:extLst>
              <a:ext uri="{FF2B5EF4-FFF2-40B4-BE49-F238E27FC236}">
                <a16:creationId xmlns:a16="http://schemas.microsoft.com/office/drawing/2014/main" id="{46D81C3A-6F12-46B6-9D65-FF28C73C93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25" y="1152525"/>
            <a:ext cx="17081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Google Shape;203;p35">
            <a:extLst>
              <a:ext uri="{FF2B5EF4-FFF2-40B4-BE49-F238E27FC236}">
                <a16:creationId xmlns:a16="http://schemas.microsoft.com/office/drawing/2014/main" id="{073F89F5-D13D-45E4-A33D-70529E07A65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2833" r="19402"/>
          <a:stretch>
            <a:fillRect/>
          </a:stretch>
        </p:blipFill>
        <p:spPr bwMode="auto">
          <a:xfrm>
            <a:off x="6524625" y="1152525"/>
            <a:ext cx="2484438"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oogle Shape;204;p35">
            <a:extLst>
              <a:ext uri="{FF2B5EF4-FFF2-40B4-BE49-F238E27FC236}">
                <a16:creationId xmlns:a16="http://schemas.microsoft.com/office/drawing/2014/main" id="{A1B5AD0E-BC43-415E-9D49-AD025C27DB83}"/>
              </a:ext>
            </a:extLst>
          </p:cNvPr>
          <p:cNvGrpSpPr>
            <a:grpSpLocks/>
          </p:cNvGrpSpPr>
          <p:nvPr/>
        </p:nvGrpSpPr>
        <p:grpSpPr bwMode="auto">
          <a:xfrm>
            <a:off x="376238" y="2925763"/>
            <a:ext cx="4244975" cy="1592262"/>
            <a:chOff x="4784750" y="3093187"/>
            <a:chExt cx="4244427" cy="1591688"/>
          </a:xfrm>
        </p:grpSpPr>
        <p:pic>
          <p:nvPicPr>
            <p:cNvPr id="21511" name="Google Shape;205;p35" descr="F:\Downloads\ifla-logo_rgb.png">
              <a:extLst>
                <a:ext uri="{FF2B5EF4-FFF2-40B4-BE49-F238E27FC236}">
                  <a16:creationId xmlns:a16="http://schemas.microsoft.com/office/drawing/2014/main" id="{71CBF102-CD27-40B4-ADCC-80015214BA4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113" y="3647537"/>
              <a:ext cx="352817" cy="3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Google Shape;206;p35" descr="F:\Downloads\Screen-Shot-2014-10-08-at-10.39.52-AM.png">
              <a:extLst>
                <a:ext uri="{FF2B5EF4-FFF2-40B4-BE49-F238E27FC236}">
                  <a16:creationId xmlns:a16="http://schemas.microsoft.com/office/drawing/2014/main" id="{E6A8324D-C8AE-4005-987D-CACF65854F7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629" y="3101013"/>
              <a:ext cx="45194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Google Shape;207;p35" descr="F:\Downloads\CARL_Horizontal_Colour_tagline_L.png">
              <a:extLst>
                <a:ext uri="{FF2B5EF4-FFF2-40B4-BE49-F238E27FC236}">
                  <a16:creationId xmlns:a16="http://schemas.microsoft.com/office/drawing/2014/main" id="{98367E34-4630-48C5-84D5-C0F70044630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1813" y="3137627"/>
              <a:ext cx="1214820" cy="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Google Shape;208;p35" descr="F:\Downloads\ARL-logo-acronym-and-name-horizontal.png">
              <a:extLst>
                <a:ext uri="{FF2B5EF4-FFF2-40B4-BE49-F238E27FC236}">
                  <a16:creationId xmlns:a16="http://schemas.microsoft.com/office/drawing/2014/main" id="{829AFB89-986C-4CDA-A4F9-CF9CBDB9308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1893" y="3747975"/>
              <a:ext cx="927932" cy="3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Google Shape;209;p35" descr="F:\Downloads\CAUL_Logo-CMYK_60mm-200.png">
              <a:extLst>
                <a:ext uri="{FF2B5EF4-FFF2-40B4-BE49-F238E27FC236}">
                  <a16:creationId xmlns:a16="http://schemas.microsoft.com/office/drawing/2014/main" id="{8C04D5E3-CB1B-4B9B-BB3F-252D1753A92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9738" y="4073915"/>
              <a:ext cx="1009650" cy="61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Google Shape;210;p35" descr="F:\Downloads\RDA_Europe_0.png">
              <a:extLst>
                <a:ext uri="{FF2B5EF4-FFF2-40B4-BE49-F238E27FC236}">
                  <a16:creationId xmlns:a16="http://schemas.microsoft.com/office/drawing/2014/main" id="{E57AD9AF-65B5-4FDF-8FCB-299C62EB44A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r="50000"/>
            <a:stretch>
              <a:fillRect/>
            </a:stretch>
          </p:blipFill>
          <p:spPr bwMode="auto">
            <a:xfrm>
              <a:off x="4784750" y="3114612"/>
              <a:ext cx="8794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Google Shape;211;p35" descr="F:\Downloads\coar-logo1.png">
              <a:extLst>
                <a:ext uri="{FF2B5EF4-FFF2-40B4-BE49-F238E27FC236}">
                  <a16:creationId xmlns:a16="http://schemas.microsoft.com/office/drawing/2014/main" id="{21EA1758-2F3F-4EF6-8A60-ECFFAE637A0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4575" y="4180963"/>
              <a:ext cx="796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Google Shape;212;p35" descr="F:\Downloads\eblida-logo.jpg">
              <a:extLst>
                <a:ext uri="{FF2B5EF4-FFF2-40B4-BE49-F238E27FC236}">
                  <a16:creationId xmlns:a16="http://schemas.microsoft.com/office/drawing/2014/main" id="{AC7AB3D9-A1EE-47F2-86BD-4B8143DBC7E4}"/>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3077" y="3093187"/>
              <a:ext cx="451950" cy="4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Google Shape;213;p35" descr="F:\Downloads\DARIAH-EU-Logo-ohne-Unterschrift-RGB.png">
              <a:extLst>
                <a:ext uri="{FF2B5EF4-FFF2-40B4-BE49-F238E27FC236}">
                  <a16:creationId xmlns:a16="http://schemas.microsoft.com/office/drawing/2014/main" id="{F0710141-E2AF-4279-88E8-8479ED4B2B6F}"/>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9287" y="3715500"/>
              <a:ext cx="10096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Google Shape;214;p35" descr="F:\Downloads\CERL+Logo2013+darkblue+CMYK+300dpi.png">
              <a:extLst>
                <a:ext uri="{FF2B5EF4-FFF2-40B4-BE49-F238E27FC236}">
                  <a16:creationId xmlns:a16="http://schemas.microsoft.com/office/drawing/2014/main" id="{EBE612B5-2482-424B-B5B8-D3DFD0D64517}"/>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l="12344" t="7184" r="6911" b="12636"/>
            <a:stretch>
              <a:fillRect/>
            </a:stretch>
          </p:blipFill>
          <p:spPr bwMode="auto">
            <a:xfrm>
              <a:off x="7544828" y="3137628"/>
              <a:ext cx="629298" cy="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Google Shape;215;p35" descr="F:\Downloads\sparc_logo.jpg">
              <a:extLst>
                <a:ext uri="{FF2B5EF4-FFF2-40B4-BE49-F238E27FC236}">
                  <a16:creationId xmlns:a16="http://schemas.microsoft.com/office/drawing/2014/main" id="{4525D605-932E-42FB-AF52-76E24502EC55}"/>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l="5701" t="7849" r="6169" b="22868"/>
            <a:stretch>
              <a:fillRect/>
            </a:stretch>
          </p:blipFill>
          <p:spPr bwMode="auto">
            <a:xfrm>
              <a:off x="6762739" y="4228435"/>
              <a:ext cx="879475" cy="36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Google Shape;216;p35">
              <a:extLst>
                <a:ext uri="{FF2B5EF4-FFF2-40B4-BE49-F238E27FC236}">
                  <a16:creationId xmlns:a16="http://schemas.microsoft.com/office/drawing/2014/main" id="{4D52A738-3BBD-49A1-939A-C04F519A79A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5925" y="3669450"/>
              <a:ext cx="719150" cy="39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Google Shape;217;p35">
              <a:extLst>
                <a:ext uri="{FF2B5EF4-FFF2-40B4-BE49-F238E27FC236}">
                  <a16:creationId xmlns:a16="http://schemas.microsoft.com/office/drawing/2014/main" id="{33D83A10-15CB-46E5-82BE-57F29FD6E75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77225" y="3642725"/>
              <a:ext cx="451952" cy="45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Google Shape;218;p35">
              <a:extLst>
                <a:ext uri="{FF2B5EF4-FFF2-40B4-BE49-F238E27FC236}">
                  <a16:creationId xmlns:a16="http://schemas.microsoft.com/office/drawing/2014/main" id="{3B9F696E-44D4-4C35-A4B0-65BE6F83348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l="6229" t="17728" r="8096" b="25545"/>
            <a:stretch>
              <a:fillRect/>
            </a:stretch>
          </p:blipFill>
          <p:spPr bwMode="auto">
            <a:xfrm>
              <a:off x="7705224" y="4201421"/>
              <a:ext cx="1214800" cy="3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sp>
        <p:nvSpPr>
          <p:cNvPr id="22530" name="Google Shape;223;p36">
            <a:extLst>
              <a:ext uri="{FF2B5EF4-FFF2-40B4-BE49-F238E27FC236}">
                <a16:creationId xmlns:a16="http://schemas.microsoft.com/office/drawing/2014/main" id="{F81C7052-EEDA-4C3F-9B58-2209B20F2368}"/>
              </a:ext>
            </a:extLst>
          </p:cNvPr>
          <p:cNvSpPr txBox="1">
            <a:spLocks noChangeArrowheads="1"/>
          </p:cNvSpPr>
          <p:nvPr/>
        </p:nvSpPr>
        <p:spPr bwMode="auto">
          <a:xfrm>
            <a:off x="1169376" y="2835520"/>
            <a:ext cx="6805247" cy="20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en-US" altLang="en-US" sz="4400" b="1" dirty="0">
                <a:solidFill>
                  <a:srgbClr val="FFFFFF"/>
                </a:solidFill>
                <a:latin typeface="Crimson Text" pitchFamily="2" charset="0"/>
                <a:sym typeface="Crimson Text" pitchFamily="2" charset="0"/>
              </a:rPr>
              <a:t>Main Activities</a:t>
            </a:r>
          </a:p>
          <a:p>
            <a:pPr algn="ctr" eaLnBrk="1" hangingPunct="1">
              <a:lnSpc>
                <a:spcPct val="115000"/>
              </a:lnSpc>
            </a:pPr>
            <a:r>
              <a:rPr lang="en-US" altLang="en-US" sz="2400" dirty="0">
                <a:solidFill>
                  <a:srgbClr val="FFFFFF"/>
                </a:solidFill>
                <a:latin typeface="Lato" pitchFamily="34" charset="0"/>
                <a:sym typeface="Lato" pitchFamily="34" charset="0"/>
              </a:rPr>
              <a:t>Networking </a:t>
            </a:r>
            <a:r>
              <a:rPr lang="en-US" altLang="en-US" sz="2400" dirty="0">
                <a:solidFill>
                  <a:srgbClr val="EEB111"/>
                </a:solidFill>
                <a:latin typeface="Lato" pitchFamily="34" charset="0"/>
                <a:sym typeface="Lato" pitchFamily="34" charset="0"/>
              </a:rPr>
              <a:t>|</a:t>
            </a:r>
            <a:r>
              <a:rPr lang="en-US" altLang="en-US" sz="2400" dirty="0">
                <a:solidFill>
                  <a:srgbClr val="FFFFFF"/>
                </a:solidFill>
                <a:latin typeface="Lato" pitchFamily="34" charset="0"/>
                <a:sym typeface="Lato" pitchFamily="34" charset="0"/>
              </a:rPr>
              <a:t> Learning </a:t>
            </a:r>
            <a:r>
              <a:rPr lang="en-US" altLang="en-US" sz="2400" dirty="0">
                <a:solidFill>
                  <a:srgbClr val="EEB111"/>
                </a:solidFill>
                <a:latin typeface="Lato" pitchFamily="34" charset="0"/>
                <a:sym typeface="Lato" pitchFamily="34" charset="0"/>
              </a:rPr>
              <a:t>|</a:t>
            </a:r>
            <a:r>
              <a:rPr lang="en-US" altLang="en-US" sz="2400" dirty="0">
                <a:solidFill>
                  <a:srgbClr val="FFFFFF"/>
                </a:solidFill>
                <a:latin typeface="Lato" pitchFamily="34" charset="0"/>
                <a:sym typeface="Lato" pitchFamily="34" charset="0"/>
              </a:rPr>
              <a:t> Training </a:t>
            </a:r>
            <a:r>
              <a:rPr lang="en-US" altLang="en-US" sz="2400" dirty="0">
                <a:solidFill>
                  <a:srgbClr val="EEB111"/>
                </a:solidFill>
                <a:latin typeface="Lato" pitchFamily="34" charset="0"/>
                <a:sym typeface="Lato" pitchFamily="34" charset="0"/>
              </a:rPr>
              <a:t>| </a:t>
            </a:r>
            <a:r>
              <a:rPr lang="en-US" altLang="en-US" sz="2400" dirty="0">
                <a:solidFill>
                  <a:srgbClr val="FFFFFF"/>
                </a:solidFill>
                <a:latin typeface="Lato" pitchFamily="34" charset="0"/>
                <a:sym typeface="Lato" pitchFamily="34" charset="0"/>
              </a:rPr>
              <a:t>Advocacy</a:t>
            </a:r>
          </a:p>
        </p:txBody>
      </p:sp>
      <p:pic>
        <p:nvPicPr>
          <p:cNvPr id="224" name="Google Shape;224;p36">
            <a:extLst>
              <a:ext uri="{FF2B5EF4-FFF2-40B4-BE49-F238E27FC236}">
                <a16:creationId xmlns:a16="http://schemas.microsoft.com/office/drawing/2014/main" id="{3DCA5978-E599-48ED-97A3-A6FA6E3DA274}"/>
              </a:ext>
            </a:extLst>
          </p:cNvPr>
          <p:cNvPicPr preferRelativeResize="0"/>
          <p:nvPr/>
        </p:nvPicPr>
        <p:blipFill>
          <a:blip r:embed="rId3"/>
          <a:srcRect l="15239" r="15239"/>
          <a:stretch/>
        </p:blipFill>
        <p:spPr>
          <a:xfrm>
            <a:off x="3261947" y="474785"/>
            <a:ext cx="2461845" cy="2360735"/>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29;p37">
            <a:extLst>
              <a:ext uri="{FF2B5EF4-FFF2-40B4-BE49-F238E27FC236}">
                <a16:creationId xmlns:a16="http://schemas.microsoft.com/office/drawing/2014/main" id="{7F0EB9A3-3821-4212-917A-4DC3FE96DBEE}"/>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Advocacy</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30" name="Google Shape;230;p37">
            <a:extLst>
              <a:ext uri="{FF2B5EF4-FFF2-40B4-BE49-F238E27FC236}">
                <a16:creationId xmlns:a16="http://schemas.microsoft.com/office/drawing/2014/main" id="{CFE1A257-03CA-4626-9F56-7A7CB7042CAB}"/>
              </a:ext>
            </a:extLst>
          </p:cNvPr>
          <p:cNvSpPr txBox="1">
            <a:spLocks noGrp="1"/>
          </p:cNvSpPr>
          <p:nvPr>
            <p:ph type="body" idx="1"/>
          </p:nvPr>
        </p:nvSpPr>
        <p:spPr>
          <a:xfrm>
            <a:off x="531814" y="1056542"/>
            <a:ext cx="3654425" cy="1328737"/>
          </a:xfrm>
        </p:spPr>
        <p:txBody>
          <a:bodyPr/>
          <a:lstStyle/>
          <a:p>
            <a:pPr marL="0" indent="0" eaLnBrk="1" fontAlgn="auto" hangingPunct="1">
              <a:buFont typeface="Arial"/>
              <a:buNone/>
              <a:defRPr/>
            </a:pPr>
            <a:r>
              <a:rPr lang="en" dirty="0">
                <a:solidFill>
                  <a:srgbClr val="33557A"/>
                </a:solidFill>
                <a:latin typeface="Lato"/>
                <a:ea typeface="Lato"/>
                <a:cs typeface="Lato"/>
                <a:sym typeface="Lato"/>
              </a:rPr>
              <a:t>Putting the priorities of research libraries and their users on the European policy agenda.</a:t>
            </a:r>
            <a:br>
              <a:rPr lang="en" dirty="0">
                <a:latin typeface="Lato"/>
                <a:ea typeface="Lato"/>
                <a:cs typeface="Lato"/>
              </a:rPr>
            </a:br>
            <a:endParaRPr dirty="0">
              <a:solidFill>
                <a:srgbClr val="33557A"/>
              </a:solidFill>
              <a:latin typeface="Lato"/>
              <a:ea typeface="Lato"/>
              <a:cs typeface="Lato"/>
              <a:sym typeface="Lato"/>
            </a:endParaRPr>
          </a:p>
          <a:p>
            <a:pPr eaLnBrk="1" fontAlgn="auto" hangingPunct="1">
              <a:buClr>
                <a:srgbClr val="EEB111"/>
              </a:buClr>
              <a:buFont typeface="Lato"/>
              <a:buChar char="●"/>
              <a:defRPr/>
            </a:pPr>
            <a:r>
              <a:rPr lang="en" sz="1400" dirty="0">
                <a:solidFill>
                  <a:srgbClr val="33557A"/>
                </a:solidFill>
                <a:latin typeface="Lato"/>
                <a:ea typeface="Lato"/>
                <a:cs typeface="Lato"/>
                <a:sym typeface="Lato"/>
              </a:rPr>
              <a:t>Instrumental in achieving a </a:t>
            </a:r>
            <a:r>
              <a:rPr lang="en" sz="1400" b="1" dirty="0">
                <a:solidFill>
                  <a:srgbClr val="EEB111"/>
                </a:solidFill>
                <a:latin typeface="Lato"/>
                <a:ea typeface="Lato"/>
                <a:cs typeface="Lato"/>
                <a:sym typeface="Lato"/>
              </a:rPr>
              <a:t>TDM exception</a:t>
            </a:r>
            <a:r>
              <a:rPr lang="en" sz="1400" dirty="0">
                <a:solidFill>
                  <a:srgbClr val="33557A"/>
                </a:solidFill>
                <a:latin typeface="Lato"/>
                <a:ea typeface="Lato"/>
                <a:cs typeface="Lato"/>
                <a:sym typeface="Lato"/>
              </a:rPr>
              <a:t> for research</a:t>
            </a:r>
            <a:endParaRPr sz="1400" dirty="0">
              <a:solidFill>
                <a:srgbClr val="33557A"/>
              </a:solidFill>
              <a:latin typeface="Lato"/>
              <a:ea typeface="Lato"/>
              <a:cs typeface="Lato"/>
              <a:sym typeface="Lato"/>
            </a:endParaRPr>
          </a:p>
          <a:p>
            <a:pPr eaLnBrk="1" fontAlgn="auto" hangingPunct="1">
              <a:spcBef>
                <a:spcPts val="0"/>
              </a:spcBef>
              <a:buClr>
                <a:srgbClr val="EEB111"/>
              </a:buClr>
              <a:buFont typeface="Lato"/>
              <a:buChar char="●"/>
              <a:defRPr/>
            </a:pPr>
            <a:r>
              <a:rPr lang="en" sz="1400" dirty="0">
                <a:solidFill>
                  <a:srgbClr val="33557A"/>
                </a:solidFill>
                <a:latin typeface="Lato"/>
                <a:ea typeface="Lato"/>
                <a:cs typeface="Lato"/>
                <a:sym typeface="Lato"/>
              </a:rPr>
              <a:t>Served on the EC’s </a:t>
            </a:r>
            <a:r>
              <a:rPr lang="en" sz="1400" b="1" dirty="0">
                <a:solidFill>
                  <a:srgbClr val="EEB111"/>
                </a:solidFill>
                <a:latin typeface="Lato"/>
                <a:ea typeface="Lato"/>
                <a:cs typeface="Lato"/>
                <a:sym typeface="Lato"/>
              </a:rPr>
              <a:t>Open Science Policy Platform</a:t>
            </a:r>
          </a:p>
          <a:p>
            <a:pPr eaLnBrk="1" fontAlgn="auto" hangingPunct="1">
              <a:spcBef>
                <a:spcPts val="0"/>
              </a:spcBef>
              <a:buClr>
                <a:srgbClr val="EEB111"/>
              </a:buClr>
              <a:buFont typeface="Lato"/>
              <a:buChar char="●"/>
              <a:defRPr/>
            </a:pPr>
            <a:r>
              <a:rPr lang="en-US" sz="1400" dirty="0">
                <a:solidFill>
                  <a:schemeClr val="bg2"/>
                </a:solidFill>
                <a:latin typeface="Lato"/>
                <a:ea typeface="Lato"/>
                <a:cs typeface="Lato"/>
                <a:sym typeface="Lato"/>
              </a:rPr>
              <a:t>Called for </a:t>
            </a:r>
            <a:r>
              <a:rPr lang="en-GB" sz="1400" dirty="0">
                <a:solidFill>
                  <a:schemeClr val="bg2"/>
                </a:solidFill>
                <a:latin typeface="Lato"/>
                <a:ea typeface="Lato"/>
                <a:cs typeface="Lato"/>
                <a:sym typeface="Lato"/>
              </a:rPr>
              <a:t>better policy making procedures for education and science within the </a:t>
            </a:r>
            <a:r>
              <a:rPr lang="en-GB" sz="1400" b="1" dirty="0">
                <a:solidFill>
                  <a:srgbClr val="EEB111"/>
                </a:solidFill>
                <a:latin typeface="Lato"/>
                <a:ea typeface="Lato"/>
                <a:cs typeface="Lato"/>
                <a:sym typeface="Lato"/>
              </a:rPr>
              <a:t>Digital Services Act.</a:t>
            </a:r>
            <a:endParaRPr lang="en-US" sz="1400" b="1" dirty="0">
              <a:solidFill>
                <a:srgbClr val="EEB111"/>
              </a:solidFill>
              <a:latin typeface="Lato"/>
              <a:ea typeface="Lato"/>
              <a:cs typeface="Lato"/>
              <a:sym typeface="Lato"/>
            </a:endParaRPr>
          </a:p>
          <a:p>
            <a:pPr eaLnBrk="1" fontAlgn="auto" hangingPunct="1">
              <a:spcBef>
                <a:spcPts val="0"/>
              </a:spcBef>
              <a:buClr>
                <a:srgbClr val="EEB111"/>
              </a:buClr>
              <a:buFont typeface="Lato"/>
              <a:buChar char="●"/>
              <a:defRPr/>
            </a:pPr>
            <a:r>
              <a:rPr lang="en" sz="1400" dirty="0">
                <a:solidFill>
                  <a:srgbClr val="33557A"/>
                </a:solidFill>
                <a:latin typeface="Lato"/>
                <a:ea typeface="Lato"/>
                <a:cs typeface="Lato"/>
                <a:sym typeface="Lato"/>
              </a:rPr>
              <a:t>Provide </a:t>
            </a:r>
            <a:r>
              <a:rPr lang="en" sz="1400" b="1" dirty="0">
                <a:solidFill>
                  <a:srgbClr val="EEB111"/>
                </a:solidFill>
                <a:latin typeface="Lato"/>
                <a:ea typeface="Lato"/>
                <a:cs typeface="Lato"/>
                <a:sym typeface="Lato"/>
              </a:rPr>
              <a:t>guidance </a:t>
            </a:r>
            <a:r>
              <a:rPr lang="en" sz="1400" dirty="0">
                <a:solidFill>
                  <a:srgbClr val="33557A"/>
                </a:solidFill>
                <a:latin typeface="Lato"/>
                <a:ea typeface="Lato"/>
                <a:cs typeface="Lato"/>
                <a:sym typeface="Lato"/>
              </a:rPr>
              <a:t>so that libraries can advocate on a local and national level</a:t>
            </a:r>
            <a:endParaRPr sz="1400" i="1" dirty="0">
              <a:solidFill>
                <a:srgbClr val="33557A"/>
              </a:solidFill>
              <a:latin typeface="Lato"/>
              <a:ea typeface="Lato"/>
              <a:cs typeface="Lato"/>
              <a:sym typeface="Lato"/>
            </a:endParaRPr>
          </a:p>
        </p:txBody>
      </p:sp>
      <p:pic>
        <p:nvPicPr>
          <p:cNvPr id="23556" name="Google Shape;231;p37">
            <a:extLst>
              <a:ext uri="{FF2B5EF4-FFF2-40B4-BE49-F238E27FC236}">
                <a16:creationId xmlns:a16="http://schemas.microsoft.com/office/drawing/2014/main" id="{BA808C4F-164C-495C-BAE1-2B2F384BE5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3006"/>
          <a:stretch>
            <a:fillRect/>
          </a:stretch>
        </p:blipFill>
        <p:spPr bwMode="auto">
          <a:xfrm>
            <a:off x="4957762" y="1056542"/>
            <a:ext cx="3657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236;p38">
            <a:extLst>
              <a:ext uri="{FF2B5EF4-FFF2-40B4-BE49-F238E27FC236}">
                <a16:creationId xmlns:a16="http://schemas.microsoft.com/office/drawing/2014/main" id="{922EDFDF-BF77-4DF1-ABFF-B07985A0BF13}"/>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Conferences &amp; Events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37" name="Google Shape;237;p38">
            <a:extLst>
              <a:ext uri="{FF2B5EF4-FFF2-40B4-BE49-F238E27FC236}">
                <a16:creationId xmlns:a16="http://schemas.microsoft.com/office/drawing/2014/main" id="{E8DA3453-D5AA-492C-BD19-4CCC9649545A}"/>
              </a:ext>
            </a:extLst>
          </p:cNvPr>
          <p:cNvSpPr txBox="1">
            <a:spLocks noGrp="1"/>
          </p:cNvSpPr>
          <p:nvPr>
            <p:ph type="body" idx="1"/>
          </p:nvPr>
        </p:nvSpPr>
        <p:spPr>
          <a:xfrm>
            <a:off x="528638" y="1322388"/>
            <a:ext cx="4043362" cy="1676400"/>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Annual Conference</a:t>
            </a:r>
            <a:br>
              <a:rPr lang="en" dirty="0">
                <a:solidFill>
                  <a:srgbClr val="33557A"/>
                </a:solidFill>
                <a:latin typeface="Lato"/>
                <a:ea typeface="Lato"/>
                <a:cs typeface="Lato"/>
                <a:sym typeface="Lato"/>
              </a:rPr>
            </a:br>
            <a:r>
              <a:rPr lang="en" dirty="0">
                <a:solidFill>
                  <a:srgbClr val="33557A"/>
                </a:solidFill>
                <a:latin typeface="Lato"/>
                <a:ea typeface="Lato"/>
                <a:cs typeface="Lato"/>
                <a:sym typeface="Lato"/>
              </a:rPr>
              <a:t>Attended by 400+ research library professionals. </a:t>
            </a:r>
            <a:r>
              <a:rPr lang="en" i="1" dirty="0">
                <a:solidFill>
                  <a:srgbClr val="33557A"/>
                </a:solidFill>
                <a:latin typeface="Lato"/>
                <a:ea typeface="Lato"/>
                <a:cs typeface="Lato"/>
                <a:sym typeface="Lato"/>
              </a:rPr>
              <a:t>Keynote Speakers. Workshops. Social Events.</a:t>
            </a:r>
            <a:endParaRPr i="1" dirty="0">
              <a:solidFill>
                <a:srgbClr val="33557A"/>
              </a:solidFill>
              <a:latin typeface="Lato"/>
              <a:ea typeface="Lato"/>
              <a:cs typeface="Lato"/>
              <a:sym typeface="Lato"/>
            </a:endParaRPr>
          </a:p>
          <a:p>
            <a:pPr eaLnBrk="1" fontAlgn="auto" hangingPunct="1">
              <a:buClr>
                <a:srgbClr val="EEB111"/>
              </a:buClr>
              <a:buFont typeface="Lato"/>
              <a:buChar char="●"/>
              <a:defRPr/>
            </a:pPr>
            <a:r>
              <a:rPr lang="en-GB" dirty="0">
                <a:solidFill>
                  <a:srgbClr val="33557A"/>
                </a:solidFill>
                <a:latin typeface="Lato"/>
                <a:ea typeface="Lato"/>
                <a:cs typeface="Lato"/>
                <a:sym typeface="Lato"/>
              </a:rPr>
              <a:t>Budapest, Hungary – 5-7 June 2023</a:t>
            </a:r>
            <a:endParaRPr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sp>
        <p:nvSpPr>
          <p:cNvPr id="238" name="Google Shape;238;p38">
            <a:extLst>
              <a:ext uri="{FF2B5EF4-FFF2-40B4-BE49-F238E27FC236}">
                <a16:creationId xmlns:a16="http://schemas.microsoft.com/office/drawing/2014/main" id="{134B05B7-3B50-4BF7-BFE4-617616710F35}"/>
              </a:ext>
            </a:extLst>
          </p:cNvPr>
          <p:cNvSpPr txBox="1">
            <a:spLocks noGrp="1"/>
          </p:cNvSpPr>
          <p:nvPr>
            <p:ph type="body" idx="1"/>
          </p:nvPr>
        </p:nvSpPr>
        <p:spPr>
          <a:xfrm>
            <a:off x="454025" y="2998788"/>
            <a:ext cx="4192587" cy="1676400"/>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Winter Event</a:t>
            </a:r>
            <a:br>
              <a:rPr lang="en" dirty="0">
                <a:solidFill>
                  <a:srgbClr val="33557A"/>
                </a:solidFill>
                <a:latin typeface="Lato"/>
                <a:ea typeface="Lato"/>
                <a:cs typeface="Lato"/>
                <a:sym typeface="Lato"/>
              </a:rPr>
            </a:br>
            <a:r>
              <a:rPr lang="en" dirty="0">
                <a:solidFill>
                  <a:srgbClr val="33557A"/>
                </a:solidFill>
                <a:latin typeface="Lato"/>
                <a:ea typeface="Lato"/>
                <a:cs typeface="Lato"/>
                <a:sym typeface="Lato"/>
              </a:rPr>
              <a:t>Launched in 2022. Two days of dynamic, forward-looking sessions designed for and by the LIBER </a:t>
            </a:r>
            <a:r>
              <a:rPr lang="en-GB" dirty="0">
                <a:solidFill>
                  <a:srgbClr val="33557A"/>
                </a:solidFill>
                <a:latin typeface="Lato"/>
                <a:ea typeface="Lato"/>
                <a:cs typeface="Lato"/>
                <a:sym typeface="Lato"/>
              </a:rPr>
              <a:t>network.</a:t>
            </a:r>
            <a:endParaRPr i="1" dirty="0">
              <a:solidFill>
                <a:srgbClr val="33557A"/>
              </a:solidFill>
              <a:latin typeface="Lato"/>
              <a:ea typeface="Lato"/>
              <a:cs typeface="Lato"/>
              <a:sym typeface="Lato"/>
            </a:endParaRPr>
          </a:p>
          <a:p>
            <a:pPr eaLnBrk="1" fontAlgn="auto" hangingPunct="1">
              <a:buClr>
                <a:srgbClr val="EEB111"/>
              </a:buClr>
              <a:buFont typeface="Lato"/>
              <a:buChar char="●"/>
              <a:defRPr/>
            </a:pPr>
            <a:r>
              <a:rPr lang="en-GB" dirty="0">
                <a:solidFill>
                  <a:srgbClr val="33557A"/>
                </a:solidFill>
                <a:latin typeface="Lato"/>
                <a:ea typeface="Lato"/>
                <a:cs typeface="Lato"/>
                <a:sym typeface="Lato"/>
              </a:rPr>
              <a:t>Florence, Italy - </a:t>
            </a:r>
            <a:r>
              <a:rPr lang="en-US" b="0" i="0" dirty="0">
                <a:solidFill>
                  <a:srgbClr val="00517B"/>
                </a:solidFill>
                <a:effectLst/>
                <a:latin typeface="Lato" panose="020F0502020204030203" pitchFamily="34" charset="0"/>
              </a:rPr>
              <a:t>23-24 November 2023</a:t>
            </a:r>
            <a:endParaRPr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sp>
        <p:nvSpPr>
          <p:cNvPr id="239" name="Google Shape;239;p38">
            <a:extLst>
              <a:ext uri="{FF2B5EF4-FFF2-40B4-BE49-F238E27FC236}">
                <a16:creationId xmlns:a16="http://schemas.microsoft.com/office/drawing/2014/main" id="{6C0952C7-D6CC-489E-B306-1593BCA4D279}"/>
              </a:ext>
            </a:extLst>
          </p:cNvPr>
          <p:cNvSpPr txBox="1">
            <a:spLocks noGrp="1"/>
          </p:cNvSpPr>
          <p:nvPr>
            <p:ph type="body" idx="1"/>
          </p:nvPr>
        </p:nvSpPr>
        <p:spPr>
          <a:xfrm>
            <a:off x="4820444" y="3068637"/>
            <a:ext cx="3829050" cy="1616075"/>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Architecture Seminar</a:t>
            </a:r>
            <a:br>
              <a:rPr lang="en" dirty="0">
                <a:latin typeface="Lato"/>
                <a:ea typeface="Lato"/>
                <a:cs typeface="Lato"/>
              </a:rPr>
            </a:br>
            <a:r>
              <a:rPr lang="en-GB" dirty="0">
                <a:solidFill>
                  <a:srgbClr val="33557A"/>
                </a:solidFill>
                <a:latin typeface="Lato"/>
                <a:ea typeface="Lato"/>
                <a:cs typeface="Lato"/>
                <a:sym typeface="Lato"/>
              </a:rPr>
              <a:t>To further the exchange of experience between librarians and architects raise awareness of new projects and trends.</a:t>
            </a:r>
          </a:p>
          <a:p>
            <a:pPr marL="285750" indent="-285750" eaLnBrk="1" fontAlgn="auto" hangingPunct="1">
              <a:buClr>
                <a:srgbClr val="EEB111"/>
              </a:buClr>
              <a:buSzPct val="150000"/>
              <a:buFont typeface="Arial" panose="020B0604020202020204" pitchFamily="34" charset="0"/>
              <a:buChar char="•"/>
              <a:defRPr/>
            </a:pPr>
            <a:r>
              <a:rPr lang="en-GB" dirty="0">
                <a:solidFill>
                  <a:srgbClr val="33557A"/>
                </a:solidFill>
                <a:latin typeface="Lato"/>
                <a:ea typeface="Lato"/>
                <a:cs typeface="Lato"/>
                <a:sym typeface="Lato"/>
              </a:rPr>
              <a:t>Brussels, Belgium - </a:t>
            </a:r>
            <a:r>
              <a:rPr lang="en-GB" b="0" i="0" dirty="0">
                <a:solidFill>
                  <a:srgbClr val="00517B"/>
                </a:solidFill>
                <a:effectLst/>
                <a:latin typeface="Lato" panose="020F0502020204030203" pitchFamily="34" charset="0"/>
              </a:rPr>
              <a:t>24 April 2024</a:t>
            </a:r>
            <a:endParaRPr lang="en-GB"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285750" indent="-285750" eaLnBrk="1" fontAlgn="auto" hangingPunct="1">
              <a:buClr>
                <a:srgbClr val="000000"/>
              </a:buClr>
              <a:defRPr/>
            </a:pPr>
            <a:endParaRPr lang="en" i="1" dirty="0">
              <a:solidFill>
                <a:srgbClr val="33557A"/>
              </a:solidFill>
              <a:latin typeface="Lato"/>
              <a:ea typeface="Lato"/>
              <a:cs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pic>
        <p:nvPicPr>
          <p:cNvPr id="24582" name="Google Shape;240;p38">
            <a:extLst>
              <a:ext uri="{FF2B5EF4-FFF2-40B4-BE49-F238E27FC236}">
                <a16:creationId xmlns:a16="http://schemas.microsoft.com/office/drawing/2014/main" id="{C8E38AA7-25E6-48E0-A8BF-E686E23FEF14}"/>
              </a:ext>
            </a:extLst>
          </p:cNvPr>
          <p:cNvPicPr preferRelativeResize="0">
            <a:picLocks noChangeAspect="1" noChangeArrowheads="1"/>
          </p:cNvPicPr>
          <p:nvPr/>
        </p:nvPicPr>
        <p:blipFill>
          <a:blip r:embed="rId3"/>
          <a:srcRect/>
          <a:stretch/>
        </p:blipFill>
        <p:spPr bwMode="auto">
          <a:xfrm>
            <a:off x="5006182" y="549275"/>
            <a:ext cx="36433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Google Shape;245;p39">
            <a:extLst>
              <a:ext uri="{FF2B5EF4-FFF2-40B4-BE49-F238E27FC236}">
                <a16:creationId xmlns:a16="http://schemas.microsoft.com/office/drawing/2014/main" id="{A84E0C05-D081-4A53-B751-C79DF6E20907}"/>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Leadership Seminars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46" name="Google Shape;246;p39">
            <a:extLst>
              <a:ext uri="{FF2B5EF4-FFF2-40B4-BE49-F238E27FC236}">
                <a16:creationId xmlns:a16="http://schemas.microsoft.com/office/drawing/2014/main" id="{5CFD4F14-77E3-4214-AC86-3982B2B07772}"/>
              </a:ext>
            </a:extLst>
          </p:cNvPr>
          <p:cNvSpPr txBox="1">
            <a:spLocks noGrp="1"/>
          </p:cNvSpPr>
          <p:nvPr>
            <p:ph type="body" idx="1"/>
          </p:nvPr>
        </p:nvSpPr>
        <p:spPr>
          <a:xfrm>
            <a:off x="528639" y="1192213"/>
            <a:ext cx="3829050" cy="1328737"/>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Emerging Leaders</a:t>
            </a:r>
            <a:br>
              <a:rPr lang="en" b="1" dirty="0">
                <a:solidFill>
                  <a:srgbClr val="EEB111"/>
                </a:solidFill>
                <a:latin typeface="Lato"/>
                <a:ea typeface="Lato"/>
                <a:cs typeface="Lato"/>
                <a:sym typeface="Lato"/>
              </a:rPr>
            </a:br>
            <a:br>
              <a:rPr lang="en" dirty="0">
                <a:latin typeface="Lato"/>
                <a:ea typeface="Lato"/>
                <a:cs typeface="Lato"/>
              </a:rPr>
            </a:br>
            <a:r>
              <a:rPr lang="en" dirty="0">
                <a:solidFill>
                  <a:srgbClr val="33557A"/>
                </a:solidFill>
                <a:latin typeface="Lato"/>
                <a:ea typeface="Lato"/>
                <a:cs typeface="Lato"/>
                <a:sym typeface="Lato"/>
              </a:rPr>
              <a:t>For the next generation of library leaders: classroom and action learning and a mentorship.</a:t>
            </a:r>
            <a:endParaRPr i="1" dirty="0">
              <a:solidFill>
                <a:srgbClr val="33557A"/>
              </a:solidFill>
              <a:latin typeface="Lato"/>
              <a:ea typeface="Lato"/>
              <a:cs typeface="Lato"/>
              <a:sym typeface="Lato"/>
            </a:endParaRPr>
          </a:p>
          <a:p>
            <a:pPr eaLnBrk="1" fontAlgn="auto" hangingPunct="1">
              <a:buClr>
                <a:srgbClr val="EEB111"/>
              </a:buClr>
              <a:buFont typeface="Lato"/>
              <a:buChar char="●"/>
              <a:defRPr/>
            </a:pPr>
            <a:endParaRPr lang="en" dirty="0">
              <a:solidFill>
                <a:srgbClr val="33557A"/>
              </a:solidFill>
              <a:latin typeface="Lato"/>
              <a:ea typeface="Lato"/>
              <a:cs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sp>
        <p:nvSpPr>
          <p:cNvPr id="247" name="Google Shape;247;p39">
            <a:extLst>
              <a:ext uri="{FF2B5EF4-FFF2-40B4-BE49-F238E27FC236}">
                <a16:creationId xmlns:a16="http://schemas.microsoft.com/office/drawing/2014/main" id="{AC213BC9-1CF4-4879-BD2F-B7FC99357B05}"/>
              </a:ext>
            </a:extLst>
          </p:cNvPr>
          <p:cNvSpPr txBox="1">
            <a:spLocks noGrp="1"/>
          </p:cNvSpPr>
          <p:nvPr>
            <p:ph type="body" idx="1"/>
          </p:nvPr>
        </p:nvSpPr>
        <p:spPr>
          <a:xfrm>
            <a:off x="528639" y="2902072"/>
            <a:ext cx="3829050" cy="1328737"/>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LIBER Journées</a:t>
            </a:r>
            <a:br>
              <a:rPr lang="en" b="1" dirty="0">
                <a:solidFill>
                  <a:srgbClr val="EEB111"/>
                </a:solidFill>
                <a:latin typeface="Lato"/>
                <a:ea typeface="Lato"/>
                <a:cs typeface="Lato"/>
                <a:sym typeface="Lato"/>
              </a:rPr>
            </a:br>
            <a:br>
              <a:rPr lang="en" dirty="0">
                <a:latin typeface="Lato"/>
                <a:ea typeface="Lato"/>
                <a:cs typeface="Lato"/>
              </a:rPr>
            </a:br>
            <a:r>
              <a:rPr lang="en" dirty="0">
                <a:solidFill>
                  <a:srgbClr val="33557A"/>
                </a:solidFill>
                <a:latin typeface="Lato"/>
                <a:ea typeface="Lato"/>
                <a:cs typeface="Lato"/>
                <a:sym typeface="Lato"/>
              </a:rPr>
              <a:t>For existing library directors, forging bold new strategic paths.</a:t>
            </a:r>
            <a:endParaRPr i="1" dirty="0">
              <a:solidFill>
                <a:srgbClr val="33557A"/>
              </a:solidFill>
              <a:latin typeface="Lato"/>
              <a:ea typeface="Lato"/>
              <a:cs typeface="Lato"/>
              <a:sym typeface="Lato"/>
            </a:endParaRPr>
          </a:p>
          <a:p>
            <a:pPr marL="127000" indent="0" eaLnBrk="1" fontAlgn="auto" hangingPunct="1">
              <a:buClr>
                <a:srgbClr val="EEB111"/>
              </a:buClr>
              <a:buNone/>
              <a:defRPr/>
            </a:pPr>
            <a:endParaRPr lang="en" dirty="0">
              <a:solidFill>
                <a:srgbClr val="33557A"/>
              </a:solidFill>
              <a:latin typeface="Lato"/>
              <a:ea typeface="Lato"/>
              <a:cs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pic>
        <p:nvPicPr>
          <p:cNvPr id="25605" name="Google Shape;248;p39">
            <a:extLst>
              <a:ext uri="{FF2B5EF4-FFF2-40B4-BE49-F238E27FC236}">
                <a16:creationId xmlns:a16="http://schemas.microsoft.com/office/drawing/2014/main" id="{49F8A400-63C5-4F76-B66F-1670EC6A7BB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605" y="362438"/>
            <a:ext cx="3309613" cy="2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unburst chart&#10;&#10;Description automatically generated">
            <a:extLst>
              <a:ext uri="{FF2B5EF4-FFF2-40B4-BE49-F238E27FC236}">
                <a16:creationId xmlns:a16="http://schemas.microsoft.com/office/drawing/2014/main" id="{6BF8B425-A114-FC6B-5D37-668BB4C09E01}"/>
              </a:ext>
            </a:extLst>
          </p:cNvPr>
          <p:cNvPicPr>
            <a:picLocks noChangeAspect="1"/>
          </p:cNvPicPr>
          <p:nvPr/>
        </p:nvPicPr>
        <p:blipFill rotWithShape="1">
          <a:blip r:embed="rId4"/>
          <a:srcRect b="17061"/>
          <a:stretch/>
        </p:blipFill>
        <p:spPr>
          <a:xfrm>
            <a:off x="5784502" y="2786451"/>
            <a:ext cx="2075821" cy="17788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Google Shape;253;p40">
            <a:extLst>
              <a:ext uri="{FF2B5EF4-FFF2-40B4-BE49-F238E27FC236}">
                <a16:creationId xmlns:a16="http://schemas.microsoft.com/office/drawing/2014/main" id="{B3C14212-0B5D-40B6-841B-B3B56DB1934A}"/>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Resources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54" name="Google Shape;254;p40">
            <a:extLst>
              <a:ext uri="{FF2B5EF4-FFF2-40B4-BE49-F238E27FC236}">
                <a16:creationId xmlns:a16="http://schemas.microsoft.com/office/drawing/2014/main" id="{FCA6639B-3FBC-487D-86E2-14F0B07F7AFE}"/>
              </a:ext>
            </a:extLst>
          </p:cNvPr>
          <p:cNvSpPr txBox="1">
            <a:spLocks noGrp="1"/>
          </p:cNvSpPr>
          <p:nvPr>
            <p:ph type="body" idx="1"/>
          </p:nvPr>
        </p:nvSpPr>
        <p:spPr>
          <a:xfrm>
            <a:off x="528638" y="1204913"/>
            <a:ext cx="4043362" cy="2108200"/>
          </a:xfrm>
        </p:spPr>
        <p:txBody>
          <a:bodyPr/>
          <a:lstStyle/>
          <a:p>
            <a:pPr marL="0" indent="0" eaLnBrk="1" fontAlgn="auto" hangingPunct="1">
              <a:lnSpc>
                <a:spcPct val="90000"/>
              </a:lnSpc>
              <a:spcBef>
                <a:spcPts val="800"/>
              </a:spcBef>
              <a:buFont typeface="Arial"/>
              <a:buNone/>
              <a:defRPr/>
            </a:pPr>
            <a:r>
              <a:rPr lang="en" dirty="0">
                <a:solidFill>
                  <a:srgbClr val="33557A"/>
                </a:solidFill>
                <a:latin typeface="Lato"/>
                <a:ea typeface="Lato"/>
                <a:cs typeface="Lato"/>
                <a:sym typeface="Lato"/>
              </a:rPr>
              <a:t>Sharing insights and providing guidance on trends and current issues.</a:t>
            </a:r>
            <a:endParaRPr dirty="0">
              <a:solidFill>
                <a:srgbClr val="33557A"/>
              </a:solidFill>
              <a:latin typeface="Lato"/>
              <a:ea typeface="Lato"/>
              <a:cs typeface="Lato"/>
              <a:sym typeface="Lato"/>
            </a:endParaRPr>
          </a:p>
          <a:p>
            <a:pPr eaLnBrk="1" fontAlgn="auto" hangingPunct="1">
              <a:lnSpc>
                <a:spcPct val="90000"/>
              </a:lnSpc>
              <a:spcBef>
                <a:spcPts val="800"/>
              </a:spcBef>
              <a:buClr>
                <a:srgbClr val="EEB111"/>
              </a:buClr>
              <a:buFont typeface="Lato"/>
              <a:buChar char="●"/>
              <a:defRPr/>
            </a:pPr>
            <a:r>
              <a:rPr lang="en" dirty="0">
                <a:solidFill>
                  <a:srgbClr val="33557A"/>
                </a:solidFill>
                <a:latin typeface="Lato"/>
                <a:ea typeface="Lato"/>
                <a:cs typeface="Lato"/>
                <a:sym typeface="Lato"/>
              </a:rPr>
              <a:t>Reports</a:t>
            </a:r>
            <a:endParaRPr dirty="0">
              <a:solidFill>
                <a:srgbClr val="33557A"/>
              </a:solidFill>
              <a:latin typeface="Lato"/>
              <a:ea typeface="Lato"/>
              <a:cs typeface="Lato"/>
              <a:sym typeface="Lato"/>
            </a:endParaRPr>
          </a:p>
          <a:p>
            <a:pPr eaLnBrk="1" fontAlgn="auto" hangingPunct="1">
              <a:lnSpc>
                <a:spcPct val="90000"/>
              </a:lnSpc>
              <a:spcBef>
                <a:spcPts val="0"/>
              </a:spcBef>
              <a:buClr>
                <a:srgbClr val="EEB111"/>
              </a:buClr>
              <a:buFont typeface="Lato"/>
              <a:buChar char="●"/>
              <a:defRPr/>
            </a:pPr>
            <a:r>
              <a:rPr lang="en" dirty="0">
                <a:solidFill>
                  <a:srgbClr val="33557A"/>
                </a:solidFill>
                <a:latin typeface="Lato"/>
                <a:ea typeface="Lato"/>
                <a:cs typeface="Lato"/>
                <a:sym typeface="Lato"/>
              </a:rPr>
              <a:t>Factsheets</a:t>
            </a:r>
            <a:endParaRPr dirty="0">
              <a:solidFill>
                <a:srgbClr val="33557A"/>
              </a:solidFill>
              <a:latin typeface="Lato"/>
              <a:ea typeface="Lato"/>
              <a:cs typeface="Lato"/>
              <a:sym typeface="Lato"/>
            </a:endParaRPr>
          </a:p>
          <a:p>
            <a:pPr eaLnBrk="1" fontAlgn="auto" hangingPunct="1">
              <a:lnSpc>
                <a:spcPct val="90000"/>
              </a:lnSpc>
              <a:spcBef>
                <a:spcPts val="0"/>
              </a:spcBef>
              <a:buClr>
                <a:srgbClr val="EEB111"/>
              </a:buClr>
              <a:buFont typeface="Lato"/>
              <a:buChar char="●"/>
              <a:defRPr/>
            </a:pPr>
            <a:r>
              <a:rPr lang="en" dirty="0">
                <a:solidFill>
                  <a:srgbClr val="33557A"/>
                </a:solidFill>
                <a:latin typeface="Lato"/>
                <a:ea typeface="Lato"/>
                <a:cs typeface="Lato"/>
                <a:sym typeface="Lato"/>
              </a:rPr>
              <a:t>Webinars</a:t>
            </a:r>
            <a:endParaRPr dirty="0">
              <a:solidFill>
                <a:srgbClr val="33557A"/>
              </a:solidFill>
              <a:latin typeface="Lato"/>
              <a:ea typeface="Lato"/>
              <a:cs typeface="Lato"/>
              <a:sym typeface="Lato"/>
            </a:endParaRPr>
          </a:p>
          <a:p>
            <a:pPr eaLnBrk="1" fontAlgn="auto" hangingPunct="1">
              <a:lnSpc>
                <a:spcPct val="90000"/>
              </a:lnSpc>
              <a:spcBef>
                <a:spcPts val="0"/>
              </a:spcBef>
              <a:buClr>
                <a:srgbClr val="EEB111"/>
              </a:buClr>
              <a:buFont typeface="Lato"/>
              <a:buChar char="●"/>
              <a:defRPr/>
            </a:pPr>
            <a:r>
              <a:rPr lang="en" dirty="0">
                <a:solidFill>
                  <a:srgbClr val="33557A"/>
                </a:solidFill>
                <a:latin typeface="Lato"/>
                <a:ea typeface="Lato"/>
                <a:cs typeface="Lato"/>
                <a:sym typeface="Lato"/>
              </a:rPr>
              <a:t>Best-practices</a:t>
            </a:r>
            <a:endParaRPr dirty="0">
              <a:solidFill>
                <a:srgbClr val="33557A"/>
              </a:solidFill>
              <a:latin typeface="Lato"/>
              <a:ea typeface="Lato"/>
              <a:cs typeface="Lato"/>
              <a:sym typeface="Lato"/>
            </a:endParaRPr>
          </a:p>
        </p:txBody>
      </p:sp>
      <p:pic>
        <p:nvPicPr>
          <p:cNvPr id="26628" name="Google Shape;255;p40">
            <a:extLst>
              <a:ext uri="{FF2B5EF4-FFF2-40B4-BE49-F238E27FC236}">
                <a16:creationId xmlns:a16="http://schemas.microsoft.com/office/drawing/2014/main" id="{5BB6E6DB-D596-4298-B363-5095822F47F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12725"/>
            <a:ext cx="17954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FBAD82-9463-9F94-B8F5-A15846479B3A}"/>
              </a:ext>
            </a:extLst>
          </p:cNvPr>
          <p:cNvPicPr>
            <a:picLocks noChangeAspect="1"/>
          </p:cNvPicPr>
          <p:nvPr/>
        </p:nvPicPr>
        <p:blipFill>
          <a:blip r:embed="rId4"/>
          <a:stretch>
            <a:fillRect/>
          </a:stretch>
        </p:blipFill>
        <p:spPr>
          <a:xfrm>
            <a:off x="7142164" y="212725"/>
            <a:ext cx="1676522" cy="2106841"/>
          </a:xfrm>
          <a:prstGeom prst="rect">
            <a:avLst/>
          </a:prstGeom>
        </p:spPr>
      </p:pic>
      <p:pic>
        <p:nvPicPr>
          <p:cNvPr id="7" name="Picture 6">
            <a:extLst>
              <a:ext uri="{FF2B5EF4-FFF2-40B4-BE49-F238E27FC236}">
                <a16:creationId xmlns:a16="http://schemas.microsoft.com/office/drawing/2014/main" id="{A2245B22-2403-5974-10F7-D34F0C01D61A}"/>
              </a:ext>
            </a:extLst>
          </p:cNvPr>
          <p:cNvPicPr>
            <a:picLocks noChangeAspect="1"/>
          </p:cNvPicPr>
          <p:nvPr/>
        </p:nvPicPr>
        <p:blipFill>
          <a:blip r:embed="rId5"/>
          <a:stretch>
            <a:fillRect/>
          </a:stretch>
        </p:blipFill>
        <p:spPr>
          <a:xfrm>
            <a:off x="5191275" y="2428345"/>
            <a:ext cx="3901778" cy="2080440"/>
          </a:xfrm>
          <a:prstGeom prst="rect">
            <a:avLst/>
          </a:prstGeom>
        </p:spPr>
      </p:pic>
      <p:pic>
        <p:nvPicPr>
          <p:cNvPr id="9" name="Picture 8" descr="Logo&#10;&#10;Description automatically generated">
            <a:extLst>
              <a:ext uri="{FF2B5EF4-FFF2-40B4-BE49-F238E27FC236}">
                <a16:creationId xmlns:a16="http://schemas.microsoft.com/office/drawing/2014/main" id="{73D52828-C5B1-36C2-0EBE-3D7CE24CED19}"/>
              </a:ext>
            </a:extLst>
          </p:cNvPr>
          <p:cNvPicPr>
            <a:picLocks noChangeAspect="1"/>
          </p:cNvPicPr>
          <p:nvPr/>
        </p:nvPicPr>
        <p:blipFill>
          <a:blip r:embed="rId6"/>
          <a:stretch>
            <a:fillRect/>
          </a:stretch>
        </p:blipFill>
        <p:spPr>
          <a:xfrm>
            <a:off x="830259" y="2938436"/>
            <a:ext cx="1572700" cy="1572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62;p41">
            <a:extLst>
              <a:ext uri="{FF2B5EF4-FFF2-40B4-BE49-F238E27FC236}">
                <a16:creationId xmlns:a16="http://schemas.microsoft.com/office/drawing/2014/main" id="{5A279B2B-A71F-4862-9985-024EAB1757E1}"/>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International Projects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66" name="Google Shape;266;p41">
            <a:extLst>
              <a:ext uri="{FF2B5EF4-FFF2-40B4-BE49-F238E27FC236}">
                <a16:creationId xmlns:a16="http://schemas.microsoft.com/office/drawing/2014/main" id="{B5B2F6EB-EB49-4176-8DEC-012FB8B0B40B}"/>
              </a:ext>
            </a:extLst>
          </p:cNvPr>
          <p:cNvSpPr txBox="1"/>
          <p:nvPr/>
        </p:nvSpPr>
        <p:spPr>
          <a:xfrm>
            <a:off x="528638" y="1235075"/>
            <a:ext cx="5099050" cy="3090863"/>
          </a:xfrm>
          <a:prstGeom prst="rect">
            <a:avLst/>
          </a:prstGeom>
          <a:noFill/>
          <a:ln>
            <a:noFill/>
          </a:ln>
        </p:spPr>
        <p:txBody>
          <a:bodyPr spcFirstLastPara="1" lIns="91425" tIns="91425" rIns="91425" bIns="91425"/>
          <a:lstStyle/>
          <a:p>
            <a:pPr fontAlgn="auto">
              <a:spcBef>
                <a:spcPts val="600"/>
              </a:spcBef>
              <a:spcAft>
                <a:spcPts val="0"/>
              </a:spcAft>
              <a:buClr>
                <a:srgbClr val="000000"/>
              </a:buClr>
              <a:buFont typeface="Arial"/>
              <a:buNone/>
              <a:defRPr/>
            </a:pPr>
            <a:r>
              <a:rPr lang="en" sz="1600" kern="0">
                <a:solidFill>
                  <a:srgbClr val="33557A"/>
                </a:solidFill>
                <a:latin typeface="Lato"/>
                <a:ea typeface="Lato"/>
                <a:cs typeface="Lato"/>
                <a:sym typeface="Lato"/>
              </a:rPr>
              <a:t>We bring to projects the strengths and expertise of our network, in areas such as:</a:t>
            </a:r>
            <a:br>
              <a:rPr lang="en" sz="1600" kern="0">
                <a:solidFill>
                  <a:srgbClr val="33557A"/>
                </a:solidFill>
                <a:latin typeface="Lato"/>
                <a:ea typeface="Lato"/>
                <a:cs typeface="Lato"/>
                <a:sym typeface="Lato"/>
              </a:rPr>
            </a:br>
            <a:endParaRPr sz="1600" kern="0">
              <a:solidFill>
                <a:srgbClr val="33557A"/>
              </a:solidFill>
              <a:latin typeface="Lato"/>
              <a:ea typeface="Lato"/>
              <a:cs typeface="Lato"/>
              <a:sym typeface="Lato"/>
            </a:endParaRPr>
          </a:p>
          <a:p>
            <a:pPr marL="457200" indent="-330200" fontAlgn="auto">
              <a:spcBef>
                <a:spcPts val="60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Leading the uptake of </a:t>
            </a:r>
            <a:r>
              <a:rPr lang="en" sz="1600" b="1" kern="0">
                <a:solidFill>
                  <a:srgbClr val="EEB111"/>
                </a:solidFill>
                <a:latin typeface="Lato"/>
                <a:ea typeface="Lato"/>
                <a:cs typeface="Lato"/>
                <a:sym typeface="Lato"/>
              </a:rPr>
              <a:t>Open Science </a:t>
            </a:r>
            <a:r>
              <a:rPr lang="en" sz="1600" kern="0">
                <a:solidFill>
                  <a:srgbClr val="00517B"/>
                </a:solidFill>
                <a:latin typeface="Lato"/>
                <a:ea typeface="Lato"/>
                <a:cs typeface="Lato"/>
                <a:sym typeface="Lato"/>
              </a:rPr>
              <a:t>practices</a:t>
            </a:r>
            <a:endParaRPr sz="1600" kern="0">
              <a:solidFill>
                <a:srgbClr val="00517B"/>
              </a:solidFill>
              <a:latin typeface="Lato"/>
              <a:ea typeface="Lato"/>
              <a:cs typeface="Lato"/>
              <a:sym typeface="Lato"/>
            </a:endParaRPr>
          </a:p>
          <a:p>
            <a:pPr marL="457200" indent="-330200" fontAlgn="auto">
              <a:spcBef>
                <a:spcPts val="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Promoting </a:t>
            </a:r>
            <a:r>
              <a:rPr lang="en" sz="1600" b="1" kern="0">
                <a:solidFill>
                  <a:srgbClr val="EEB111"/>
                </a:solidFill>
                <a:latin typeface="Lato"/>
                <a:ea typeface="Lato"/>
                <a:cs typeface="Lato"/>
                <a:sym typeface="Lato"/>
              </a:rPr>
              <a:t>Innovative Scholarly Communication</a:t>
            </a:r>
            <a:endParaRPr sz="1600" b="1" kern="0">
              <a:solidFill>
                <a:srgbClr val="EEB111"/>
              </a:solidFill>
              <a:latin typeface="Lato"/>
              <a:ea typeface="Lato"/>
              <a:cs typeface="Lato"/>
              <a:sym typeface="Lato"/>
            </a:endParaRPr>
          </a:p>
          <a:p>
            <a:pPr marL="457200" indent="-330200" fontAlgn="auto">
              <a:spcBef>
                <a:spcPts val="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Supporting the development of </a:t>
            </a:r>
            <a:r>
              <a:rPr lang="en" sz="1600" b="1" kern="0">
                <a:solidFill>
                  <a:srgbClr val="EEB111"/>
                </a:solidFill>
                <a:latin typeface="Lato"/>
                <a:ea typeface="Lato"/>
                <a:cs typeface="Lato"/>
                <a:sym typeface="Lato"/>
              </a:rPr>
              <a:t>digital skills </a:t>
            </a:r>
            <a:r>
              <a:rPr lang="en" sz="1600" kern="0">
                <a:solidFill>
                  <a:srgbClr val="00517B"/>
                </a:solidFill>
                <a:latin typeface="Lato"/>
                <a:ea typeface="Lato"/>
                <a:cs typeface="Lato"/>
                <a:sym typeface="Lato"/>
              </a:rPr>
              <a:t>and associated training activities</a:t>
            </a:r>
            <a:endParaRPr sz="1600" kern="0">
              <a:solidFill>
                <a:srgbClr val="00517B"/>
              </a:solidFill>
              <a:latin typeface="Lato"/>
              <a:ea typeface="Lato"/>
              <a:cs typeface="Lato"/>
              <a:sym typeface="Lato"/>
            </a:endParaRPr>
          </a:p>
          <a:p>
            <a:pPr marL="457200" indent="-330200" fontAlgn="auto">
              <a:spcBef>
                <a:spcPts val="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Fostering the development and use of </a:t>
            </a:r>
            <a:r>
              <a:rPr lang="en" sz="1600" b="1" kern="0">
                <a:solidFill>
                  <a:srgbClr val="EEB111"/>
                </a:solidFill>
                <a:latin typeface="Lato"/>
                <a:ea typeface="Lato"/>
                <a:cs typeface="Lato"/>
                <a:sym typeface="Lato"/>
              </a:rPr>
              <a:t>research (e)infrastructures and services</a:t>
            </a:r>
            <a:endParaRPr sz="1600" kern="0">
              <a:solidFill>
                <a:srgbClr val="00517B"/>
              </a:solidFill>
              <a:latin typeface="Lato"/>
              <a:ea typeface="Lato"/>
              <a:cs typeface="Lato"/>
              <a:sym typeface="Lato"/>
            </a:endParaRPr>
          </a:p>
        </p:txBody>
      </p:sp>
      <p:pic>
        <p:nvPicPr>
          <p:cNvPr id="3" name="Picture 2" descr="Logo&#10;&#10;Description automatically generated">
            <a:extLst>
              <a:ext uri="{FF2B5EF4-FFF2-40B4-BE49-F238E27FC236}">
                <a16:creationId xmlns:a16="http://schemas.microsoft.com/office/drawing/2014/main" id="{628F307A-7568-264F-0925-A44DEEC60226}"/>
              </a:ext>
            </a:extLst>
          </p:cNvPr>
          <p:cNvPicPr>
            <a:picLocks noChangeAspect="1"/>
          </p:cNvPicPr>
          <p:nvPr/>
        </p:nvPicPr>
        <p:blipFill>
          <a:blip r:embed="rId3"/>
          <a:stretch>
            <a:fillRect/>
          </a:stretch>
        </p:blipFill>
        <p:spPr>
          <a:xfrm>
            <a:off x="5627688" y="177190"/>
            <a:ext cx="1928446" cy="1928446"/>
          </a:xfrm>
          <a:prstGeom prst="rect">
            <a:avLst/>
          </a:prstGeom>
        </p:spPr>
      </p:pic>
      <p:pic>
        <p:nvPicPr>
          <p:cNvPr id="7" name="Picture 6" descr="Logo&#10;&#10;Description automatically generated">
            <a:extLst>
              <a:ext uri="{FF2B5EF4-FFF2-40B4-BE49-F238E27FC236}">
                <a16:creationId xmlns:a16="http://schemas.microsoft.com/office/drawing/2014/main" id="{46241701-C787-7FD4-D4FA-3765C979446F}"/>
              </a:ext>
            </a:extLst>
          </p:cNvPr>
          <p:cNvPicPr>
            <a:picLocks noChangeAspect="1"/>
          </p:cNvPicPr>
          <p:nvPr/>
        </p:nvPicPr>
        <p:blipFill>
          <a:blip r:embed="rId4"/>
          <a:stretch>
            <a:fillRect/>
          </a:stretch>
        </p:blipFill>
        <p:spPr>
          <a:xfrm>
            <a:off x="5829705" y="3396864"/>
            <a:ext cx="2435469" cy="1010720"/>
          </a:xfrm>
          <a:prstGeom prst="rect">
            <a:avLst/>
          </a:prstGeom>
        </p:spPr>
      </p:pic>
      <p:pic>
        <p:nvPicPr>
          <p:cNvPr id="9" name="Picture 8" descr="Logo&#10;&#10;Description automatically generated">
            <a:extLst>
              <a:ext uri="{FF2B5EF4-FFF2-40B4-BE49-F238E27FC236}">
                <a16:creationId xmlns:a16="http://schemas.microsoft.com/office/drawing/2014/main" id="{BDC42C56-0369-437D-8CBF-C9D309C253D0}"/>
              </a:ext>
            </a:extLst>
          </p:cNvPr>
          <p:cNvPicPr>
            <a:picLocks noChangeAspect="1"/>
          </p:cNvPicPr>
          <p:nvPr/>
        </p:nvPicPr>
        <p:blipFill>
          <a:blip r:embed="rId5"/>
          <a:stretch>
            <a:fillRect/>
          </a:stretch>
        </p:blipFill>
        <p:spPr>
          <a:xfrm>
            <a:off x="7129489" y="1746636"/>
            <a:ext cx="1485873" cy="15633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F34C73-9565-1F3B-051E-8E6A23440416}"/>
              </a:ext>
            </a:extLst>
          </p:cNvPr>
          <p:cNvSpPr txBox="1"/>
          <p:nvPr/>
        </p:nvSpPr>
        <p:spPr>
          <a:xfrm>
            <a:off x="5668055" y="1086798"/>
            <a:ext cx="2545216" cy="738664"/>
          </a:xfrm>
          <a:prstGeom prst="rect">
            <a:avLst/>
          </a:prstGeom>
          <a:noFill/>
        </p:spPr>
        <p:txBody>
          <a:bodyPr wrap="square">
            <a:spAutoFit/>
          </a:bodyPr>
          <a:lstStyle/>
          <a:p>
            <a:r>
              <a:rPr lang="nl-NL" b="1" i="0" u="none" strike="noStrike" dirty="0">
                <a:solidFill>
                  <a:srgbClr val="EEB111"/>
                </a:solidFill>
                <a:effectLst/>
                <a:latin typeface="Arial" panose="020B0604020202020204" pitchFamily="34" charset="0"/>
              </a:rPr>
              <a:t>LIBER </a:t>
            </a:r>
            <a:r>
              <a:rPr lang="nl-NL" b="1" i="0" u="none" strike="noStrike" dirty="0">
                <a:solidFill>
                  <a:srgbClr val="33557A"/>
                </a:solidFill>
                <a:effectLst/>
                <a:latin typeface="Arial" panose="020B0604020202020204" pitchFamily="34" charset="0"/>
              </a:rPr>
              <a:t>Europe’s Biggest Research Library Network</a:t>
            </a:r>
            <a:endParaRPr lang="en-GB" dirty="0"/>
          </a:p>
        </p:txBody>
      </p:sp>
      <p:sp>
        <p:nvSpPr>
          <p:cNvPr id="5" name="Rectangle 4">
            <a:extLst>
              <a:ext uri="{FF2B5EF4-FFF2-40B4-BE49-F238E27FC236}">
                <a16:creationId xmlns:a16="http://schemas.microsoft.com/office/drawing/2014/main" id="{DF65D511-2B1D-F291-6785-9873375041BC}"/>
              </a:ext>
            </a:extLst>
          </p:cNvPr>
          <p:cNvSpPr/>
          <p:nvPr/>
        </p:nvSpPr>
        <p:spPr>
          <a:xfrm>
            <a:off x="0" y="0"/>
            <a:ext cx="3763736" cy="1110817"/>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Lato" panose="020F0502020204030203" pitchFamily="34" charset="0"/>
                <a:ea typeface="Lato" panose="020F0502020204030203" pitchFamily="34" charset="0"/>
                <a:cs typeface="Lato" panose="020F0502020204030203" pitchFamily="34" charset="0"/>
              </a:rPr>
              <a:t>Join Us!</a:t>
            </a:r>
          </a:p>
        </p:txBody>
      </p:sp>
      <p:pic>
        <p:nvPicPr>
          <p:cNvPr id="2" name="Picture 2" descr="A map of europe with dots and lines&#10;&#10;Description automatically generated">
            <a:extLst>
              <a:ext uri="{FF2B5EF4-FFF2-40B4-BE49-F238E27FC236}">
                <a16:creationId xmlns:a16="http://schemas.microsoft.com/office/drawing/2014/main" id="{BAC6DEA8-E8E8-0A79-1EED-F7A464A8E71E}"/>
              </a:ext>
            </a:extLst>
          </p:cNvPr>
          <p:cNvPicPr>
            <a:picLocks noChangeAspect="1"/>
          </p:cNvPicPr>
          <p:nvPr/>
        </p:nvPicPr>
        <p:blipFill>
          <a:blip r:embed="rId3"/>
          <a:stretch>
            <a:fillRect/>
          </a:stretch>
        </p:blipFill>
        <p:spPr>
          <a:xfrm>
            <a:off x="2033587" y="-63033"/>
            <a:ext cx="5291137" cy="52616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34246D-EC63-217C-520D-B6A54C67E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847" y="637809"/>
            <a:ext cx="1514475" cy="1476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A0EE7F-9ACE-8850-031B-E665A2E92816}"/>
              </a:ext>
            </a:extLst>
          </p:cNvPr>
          <p:cNvSpPr txBox="1"/>
          <p:nvPr/>
        </p:nvSpPr>
        <p:spPr>
          <a:xfrm>
            <a:off x="2302487" y="1778215"/>
            <a:ext cx="4352193" cy="707886"/>
          </a:xfrm>
          <a:prstGeom prst="rect">
            <a:avLst/>
          </a:prstGeom>
          <a:noFill/>
        </p:spPr>
        <p:txBody>
          <a:bodyPr wrap="square" rtlCol="0" anchor="ctr">
            <a:spAutoFit/>
          </a:bodyPr>
          <a:lstStyle/>
          <a:p>
            <a:pPr algn="ctr"/>
            <a:r>
              <a:rPr lang="en-GB" sz="4000" b="1" dirty="0">
                <a:solidFill>
                  <a:schemeClr val="bg1"/>
                </a:solidFill>
                <a:latin typeface="Lato" panose="020F0502020204030203" pitchFamily="34" charset="0"/>
                <a:ea typeface="Lato" panose="020F0502020204030203" pitchFamily="34" charset="0"/>
                <a:cs typeface="Lato" panose="020F0502020204030203" pitchFamily="34" charset="0"/>
              </a:rPr>
              <a:t>Thank you</a:t>
            </a:r>
          </a:p>
        </p:txBody>
      </p:sp>
      <p:sp>
        <p:nvSpPr>
          <p:cNvPr id="6" name="Rechthoek 1">
            <a:extLst>
              <a:ext uri="{FF2B5EF4-FFF2-40B4-BE49-F238E27FC236}">
                <a16:creationId xmlns:a16="http://schemas.microsoft.com/office/drawing/2014/main" id="{5185A212-3803-7635-93C4-743A14B181EA}"/>
              </a:ext>
            </a:extLst>
          </p:cNvPr>
          <p:cNvSpPr>
            <a:spLocks noChangeArrowheads="1"/>
          </p:cNvSpPr>
          <p:nvPr/>
        </p:nvSpPr>
        <p:spPr bwMode="auto">
          <a:xfrm>
            <a:off x="1620043" y="2571750"/>
            <a:ext cx="590391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spcBef>
                <a:spcPct val="0"/>
              </a:spcBef>
              <a:buFontTx/>
              <a:buNone/>
            </a:pPr>
            <a:r>
              <a:rPr lang="nl-NL" altLang="en-US" sz="3600" i="1" dirty="0">
                <a:solidFill>
                  <a:schemeClr val="bg1"/>
                </a:solidFill>
                <a:ea typeface="ＭＳ Ｐゴシック" panose="020B0600070205080204" pitchFamily="34" charset="-128"/>
              </a:rPr>
              <a:t>Questions?</a:t>
            </a:r>
            <a:br>
              <a:rPr lang="nl-NL" altLang="en-US" sz="3600" dirty="0">
                <a:solidFill>
                  <a:schemeClr val="bg1"/>
                </a:solidFill>
                <a:ea typeface="ＭＳ Ｐゴシック" panose="020B0600070205080204" pitchFamily="34" charset="-128"/>
              </a:rPr>
            </a:br>
            <a:br>
              <a:rPr lang="nl-NL" altLang="en-US" sz="3600" dirty="0">
                <a:solidFill>
                  <a:schemeClr val="bg1"/>
                </a:solidFill>
                <a:ea typeface="ＭＳ Ｐゴシック" panose="020B0600070205080204" pitchFamily="34" charset="-128"/>
              </a:rPr>
            </a:br>
            <a:r>
              <a:rPr lang="nl-NL" altLang="en-US" sz="2000" dirty="0">
                <a:solidFill>
                  <a:schemeClr val="bg1"/>
                </a:solidFill>
                <a:ea typeface="ＭＳ Ｐゴシック" panose="020B0600070205080204" pitchFamily="34" charset="-128"/>
              </a:rPr>
              <a:t>[contact details]</a:t>
            </a:r>
            <a:endParaRPr lang="en-US" altLang="en-US" sz="20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29792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grpSp>
        <p:nvGrpSpPr>
          <p:cNvPr id="12291" name="Google Shape;114;p26">
            <a:extLst>
              <a:ext uri="{FF2B5EF4-FFF2-40B4-BE49-F238E27FC236}">
                <a16:creationId xmlns:a16="http://schemas.microsoft.com/office/drawing/2014/main" id="{D796AF01-3DED-469F-A6FF-40968E96D358}"/>
              </a:ext>
            </a:extLst>
          </p:cNvPr>
          <p:cNvGrpSpPr>
            <a:grpSpLocks/>
          </p:cNvGrpSpPr>
          <p:nvPr/>
        </p:nvGrpSpPr>
        <p:grpSpPr bwMode="auto">
          <a:xfrm>
            <a:off x="461963" y="398463"/>
            <a:ext cx="2293937" cy="4114800"/>
            <a:chOff x="690575" y="627075"/>
            <a:chExt cx="2294100" cy="4114300"/>
          </a:xfrm>
        </p:grpSpPr>
        <p:sp>
          <p:nvSpPr>
            <p:cNvPr id="12295" name="Google Shape;115;p26">
              <a:extLst>
                <a:ext uri="{FF2B5EF4-FFF2-40B4-BE49-F238E27FC236}">
                  <a16:creationId xmlns:a16="http://schemas.microsoft.com/office/drawing/2014/main" id="{F303697D-8E4A-4E0C-8002-8BFBFE076C36}"/>
                </a:ext>
              </a:extLst>
            </p:cNvPr>
            <p:cNvSpPr>
              <a:spLocks noChangeArrowheads="1"/>
            </p:cNvSpPr>
            <p:nvPr/>
          </p:nvSpPr>
          <p:spPr bwMode="auto">
            <a:xfrm>
              <a:off x="690575" y="627075"/>
              <a:ext cx="2294100" cy="229410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296" name="Google Shape;116;p26">
              <a:extLst>
                <a:ext uri="{FF2B5EF4-FFF2-40B4-BE49-F238E27FC236}">
                  <a16:creationId xmlns:a16="http://schemas.microsoft.com/office/drawing/2014/main" id="{1C4808A2-62D5-4380-A4E2-7E18D39B9B6D}"/>
                </a:ext>
              </a:extLst>
            </p:cNvPr>
            <p:cNvSpPr txBox="1">
              <a:spLocks noChangeArrowheads="1"/>
            </p:cNvSpPr>
            <p:nvPr/>
          </p:nvSpPr>
          <p:spPr bwMode="auto">
            <a:xfrm>
              <a:off x="792875" y="782950"/>
              <a:ext cx="2089500" cy="140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7000" b="1" dirty="0">
                  <a:solidFill>
                    <a:srgbClr val="33557A"/>
                  </a:solidFill>
                  <a:latin typeface="Crimson Text"/>
                  <a:cs typeface="Arial"/>
                  <a:sym typeface="Crimson Text" pitchFamily="2" charset="0"/>
                </a:rPr>
                <a:t>420</a:t>
              </a:r>
              <a:br>
                <a:rPr lang="en-US" altLang="en-US" sz="7000" b="1" dirty="0">
                  <a:latin typeface="Crimson Text" pitchFamily="2" charset="0"/>
                </a:rPr>
              </a:br>
              <a:r>
                <a:rPr lang="en-US" altLang="en-US" sz="3600" b="1" dirty="0">
                  <a:solidFill>
                    <a:srgbClr val="33557A"/>
                  </a:solidFill>
                  <a:latin typeface="Crimson Text"/>
                  <a:cs typeface="Arial"/>
                  <a:sym typeface="Crimson Text" pitchFamily="2" charset="0"/>
                </a:rPr>
                <a:t>libraries</a:t>
              </a:r>
            </a:p>
          </p:txBody>
        </p:sp>
        <p:sp>
          <p:nvSpPr>
            <p:cNvPr id="12297" name="Google Shape;117;p26">
              <a:extLst>
                <a:ext uri="{FF2B5EF4-FFF2-40B4-BE49-F238E27FC236}">
                  <a16:creationId xmlns:a16="http://schemas.microsoft.com/office/drawing/2014/main" id="{F4620E60-7750-4B41-B323-6526866E9D1D}"/>
                </a:ext>
              </a:extLst>
            </p:cNvPr>
            <p:cNvSpPr txBox="1">
              <a:spLocks noChangeArrowheads="1"/>
            </p:cNvSpPr>
            <p:nvPr/>
          </p:nvSpPr>
          <p:spPr bwMode="auto">
            <a:xfrm>
              <a:off x="690575" y="3118675"/>
              <a:ext cx="2247600" cy="16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en-US" altLang="en-US" sz="1600" b="1" dirty="0">
                  <a:solidFill>
                    <a:srgbClr val="FFFFFF"/>
                  </a:solidFill>
                  <a:latin typeface="Crimson Text" pitchFamily="2" charset="0"/>
                  <a:sym typeface="Crimson Text" pitchFamily="2" charset="0"/>
                </a:rPr>
                <a:t>DEVOTED TO</a:t>
              </a:r>
            </a:p>
            <a:p>
              <a:pPr algn="ctr" eaLnBrk="1" hangingPunct="1">
                <a:lnSpc>
                  <a:spcPct val="115000"/>
                </a:lnSpc>
                <a:buSzPts val="1100"/>
              </a:pPr>
              <a:r>
                <a:rPr lang="en-US" altLang="en-US" sz="1600" b="1" dirty="0">
                  <a:solidFill>
                    <a:srgbClr val="FFFFFF"/>
                  </a:solidFill>
                  <a:latin typeface="Crimson Text" pitchFamily="2" charset="0"/>
                  <a:sym typeface="Crimson Text" pitchFamily="2" charset="0"/>
                </a:rPr>
                <a:t>OPEN SCIENCE</a:t>
              </a:r>
            </a:p>
            <a:p>
              <a:pPr algn="ctr" eaLnBrk="1" hangingPunct="1">
                <a:lnSpc>
                  <a:spcPct val="115000"/>
                </a:lnSpc>
              </a:pPr>
              <a:endParaRPr lang="en-US" altLang="en-US" sz="1200" dirty="0">
                <a:solidFill>
                  <a:srgbClr val="FFFFFF"/>
                </a:solidFill>
                <a:latin typeface="Lato" pitchFamily="34" charset="0"/>
                <a:sym typeface="Lato" pitchFamily="34" charset="0"/>
              </a:endParaRPr>
            </a:p>
            <a:p>
              <a:pPr algn="ctr" eaLnBrk="1" hangingPunct="1">
                <a:lnSpc>
                  <a:spcPct val="115000"/>
                </a:lnSpc>
                <a:buSzPts val="1100"/>
              </a:pPr>
              <a:r>
                <a:rPr lang="en-US" altLang="en-US" sz="1200" dirty="0">
                  <a:solidFill>
                    <a:srgbClr val="FFFFFF"/>
                  </a:solidFill>
                  <a:latin typeface="Lato" pitchFamily="34" charset="0"/>
                  <a:sym typeface="Lato" pitchFamily="34" charset="0"/>
                </a:rPr>
                <a:t>Policies, tools and infrastructures - reshaping research processes and mindsets in </a:t>
              </a:r>
              <a:r>
                <a:rPr lang="en-US" altLang="en-US" sz="1200" dirty="0" err="1">
                  <a:solidFill>
                    <a:srgbClr val="FFFFFF"/>
                  </a:solidFill>
                  <a:latin typeface="Lato" pitchFamily="34" charset="0"/>
                  <a:sym typeface="Lato" pitchFamily="34" charset="0"/>
                </a:rPr>
                <a:t>favour</a:t>
              </a:r>
              <a:r>
                <a:rPr lang="en-US" altLang="en-US" sz="1200" dirty="0">
                  <a:solidFill>
                    <a:srgbClr val="FFFFFF"/>
                  </a:solidFill>
                  <a:latin typeface="Lato" pitchFamily="34" charset="0"/>
                  <a:sym typeface="Lato" pitchFamily="34" charset="0"/>
                </a:rPr>
                <a:t> of Open.</a:t>
              </a:r>
            </a:p>
            <a:p>
              <a:pPr eaLnBrk="1" hangingPunct="1"/>
              <a:endParaRPr lang="en-US" altLang="en-US" dirty="0"/>
            </a:p>
          </p:txBody>
        </p:sp>
      </p:grpSp>
      <p:sp>
        <p:nvSpPr>
          <p:cNvPr id="12292" name="Google Shape;118;p26">
            <a:extLst>
              <a:ext uri="{FF2B5EF4-FFF2-40B4-BE49-F238E27FC236}">
                <a16:creationId xmlns:a16="http://schemas.microsoft.com/office/drawing/2014/main" id="{3E0F5CA6-3414-4211-9B2F-193030F894E2}"/>
              </a:ext>
            </a:extLst>
          </p:cNvPr>
          <p:cNvSpPr>
            <a:spLocks noChangeArrowheads="1"/>
          </p:cNvSpPr>
          <p:nvPr/>
        </p:nvSpPr>
        <p:spPr bwMode="auto">
          <a:xfrm>
            <a:off x="3082925" y="398463"/>
            <a:ext cx="2293938" cy="2293937"/>
          </a:xfrm>
          <a:prstGeom prst="ellipse">
            <a:avLst/>
          </a:prstGeom>
          <a:solidFill>
            <a:srgbClr val="EEB11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293" name="Google Shape;119;p26">
            <a:extLst>
              <a:ext uri="{FF2B5EF4-FFF2-40B4-BE49-F238E27FC236}">
                <a16:creationId xmlns:a16="http://schemas.microsoft.com/office/drawing/2014/main" id="{FC2366BE-9A10-4B76-B13F-30D80025AF3B}"/>
              </a:ext>
            </a:extLst>
          </p:cNvPr>
          <p:cNvSpPr txBox="1">
            <a:spLocks noChangeArrowheads="1"/>
          </p:cNvSpPr>
          <p:nvPr/>
        </p:nvSpPr>
        <p:spPr bwMode="auto">
          <a:xfrm>
            <a:off x="3082925" y="595313"/>
            <a:ext cx="22939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6500" b="1">
                <a:solidFill>
                  <a:srgbClr val="FFFFFF"/>
                </a:solidFill>
                <a:latin typeface="Crimson Text" pitchFamily="2" charset="0"/>
                <a:sym typeface="Crimson Text" pitchFamily="2" charset="0"/>
              </a:rPr>
              <a:t>ONE</a:t>
            </a:r>
            <a:br>
              <a:rPr lang="en-US" altLang="en-US" sz="7000" b="1">
                <a:solidFill>
                  <a:srgbClr val="FFFFFF"/>
                </a:solidFill>
                <a:latin typeface="Crimson Text" pitchFamily="2" charset="0"/>
                <a:sym typeface="Crimson Text" pitchFamily="2" charset="0"/>
              </a:rPr>
            </a:br>
            <a:r>
              <a:rPr lang="en-US" altLang="en-US" sz="3600" b="1">
                <a:solidFill>
                  <a:srgbClr val="FFFFFF"/>
                </a:solidFill>
                <a:latin typeface="Crimson Text" pitchFamily="2" charset="0"/>
                <a:sym typeface="Crimson Text" pitchFamily="2" charset="0"/>
              </a:rPr>
              <a:t>mission</a:t>
            </a:r>
          </a:p>
        </p:txBody>
      </p:sp>
      <p:sp>
        <p:nvSpPr>
          <p:cNvPr id="12294" name="Google Shape;120;p26">
            <a:extLst>
              <a:ext uri="{FF2B5EF4-FFF2-40B4-BE49-F238E27FC236}">
                <a16:creationId xmlns:a16="http://schemas.microsoft.com/office/drawing/2014/main" id="{7494685E-600C-439C-9BF1-872074341F26}"/>
              </a:ext>
            </a:extLst>
          </p:cNvPr>
          <p:cNvSpPr txBox="1">
            <a:spLocks noChangeArrowheads="1"/>
          </p:cNvSpPr>
          <p:nvPr/>
        </p:nvSpPr>
        <p:spPr bwMode="auto">
          <a:xfrm>
            <a:off x="2932113" y="2890838"/>
            <a:ext cx="25955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en-US" altLang="en-US" sz="1600" b="1" dirty="0">
                <a:solidFill>
                  <a:srgbClr val="FFFFFF"/>
                </a:solidFill>
                <a:latin typeface="Crimson Text" pitchFamily="2" charset="0"/>
                <a:sym typeface="Crimson Text" pitchFamily="2" charset="0"/>
              </a:rPr>
              <a:t>WORLD-CLASS RESEARCH</a:t>
            </a:r>
          </a:p>
          <a:p>
            <a:pPr algn="ctr" eaLnBrk="1" hangingPunct="1">
              <a:lnSpc>
                <a:spcPct val="115000"/>
              </a:lnSpc>
              <a:buSzPts val="1100"/>
            </a:pPr>
            <a:br>
              <a:rPr lang="en-US" altLang="en-US" sz="1200" dirty="0">
                <a:solidFill>
                  <a:srgbClr val="FFFFFF"/>
                </a:solidFill>
                <a:latin typeface="Lato" pitchFamily="34" charset="0"/>
                <a:sym typeface="Lato" pitchFamily="34" charset="0"/>
              </a:rPr>
            </a:br>
            <a:r>
              <a:rPr lang="en-US" altLang="en-US" sz="1200" dirty="0">
                <a:solidFill>
                  <a:srgbClr val="FFFFFF"/>
                </a:solidFill>
                <a:latin typeface="Lato" pitchFamily="34" charset="0"/>
                <a:sym typeface="Lato" pitchFamily="34" charset="0"/>
              </a:rPr>
              <a:t>Knowledge and training so that libraries can support outstanding research and — by extension — the growth and sharing of knowledge.</a:t>
            </a:r>
          </a:p>
          <a:p>
            <a:pPr eaLnBrk="1" hangingPunct="1"/>
            <a:endParaRPr lang="en-US" altLang="en-US" sz="1600" b="1" dirty="0">
              <a:solidFill>
                <a:srgbClr val="FFFFFF"/>
              </a:solidFill>
              <a:latin typeface="Crimson Text" pitchFamily="2" charset="0"/>
              <a:sym typeface="Crimson Text" pitchFamily="2" charset="0"/>
            </a:endParaRPr>
          </a:p>
        </p:txBody>
      </p:sp>
      <p:pic>
        <p:nvPicPr>
          <p:cNvPr id="2" name="Picture 2" descr="A map of europe with points and lines&#10;&#10;Description automatically generated">
            <a:extLst>
              <a:ext uri="{FF2B5EF4-FFF2-40B4-BE49-F238E27FC236}">
                <a16:creationId xmlns:a16="http://schemas.microsoft.com/office/drawing/2014/main" id="{59FBF9A4-6FF4-DC03-F6D4-BBFCFFDB43BF}"/>
              </a:ext>
            </a:extLst>
          </p:cNvPr>
          <p:cNvPicPr>
            <a:picLocks noChangeAspect="1"/>
          </p:cNvPicPr>
          <p:nvPr/>
        </p:nvPicPr>
        <p:blipFill>
          <a:blip r:embed="rId3"/>
          <a:stretch>
            <a:fillRect/>
          </a:stretch>
        </p:blipFill>
        <p:spPr>
          <a:xfrm>
            <a:off x="5803900" y="444966"/>
            <a:ext cx="4203700" cy="41821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oogle Shape;125;p27">
            <a:extLst>
              <a:ext uri="{FF2B5EF4-FFF2-40B4-BE49-F238E27FC236}">
                <a16:creationId xmlns:a16="http://schemas.microsoft.com/office/drawing/2014/main" id="{BEFD7023-3D4E-4C4F-A88C-2845FB2DF5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17" r="2341"/>
          <a:stretch>
            <a:fillRect/>
          </a:stretch>
        </p:blipFill>
        <p:spPr bwMode="auto">
          <a:xfrm>
            <a:off x="-44450" y="-173038"/>
            <a:ext cx="9201150" cy="539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Google Shape;126;p27">
            <a:extLst>
              <a:ext uri="{FF2B5EF4-FFF2-40B4-BE49-F238E27FC236}">
                <a16:creationId xmlns:a16="http://schemas.microsoft.com/office/drawing/2014/main" id="{455C86C0-E59F-4879-8324-5ECE4FFE96DB}"/>
              </a:ext>
            </a:extLst>
          </p:cNvPr>
          <p:cNvSpPr>
            <a:spLocks noChangeArrowheads="1"/>
          </p:cNvSpPr>
          <p:nvPr/>
        </p:nvSpPr>
        <p:spPr bwMode="auto">
          <a:xfrm>
            <a:off x="5330825" y="3360738"/>
            <a:ext cx="4143375" cy="1182687"/>
          </a:xfrm>
          <a:prstGeom prst="roundRect">
            <a:avLst>
              <a:gd name="adj" fmla="val 16667"/>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316" name="Google Shape;127;p27">
            <a:extLst>
              <a:ext uri="{FF2B5EF4-FFF2-40B4-BE49-F238E27FC236}">
                <a16:creationId xmlns:a16="http://schemas.microsoft.com/office/drawing/2014/main" id="{90473AFE-94C3-479A-BE1B-338F9B8BF4F7}"/>
              </a:ext>
            </a:extLst>
          </p:cNvPr>
          <p:cNvSpPr txBox="1">
            <a:spLocks noGrp="1"/>
          </p:cNvSpPr>
          <p:nvPr>
            <p:ph type="title"/>
          </p:nvPr>
        </p:nvSpPr>
        <p:spPr>
          <a:xfrm>
            <a:off x="5576888" y="3829050"/>
            <a:ext cx="4143375"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EEB111"/>
                </a:solidFill>
                <a:latin typeface="Crimson Text" pitchFamily="2" charset="0"/>
                <a:cs typeface="Arial" panose="020B0604020202020204" pitchFamily="34" charset="0"/>
                <a:sym typeface="Crimson Text" pitchFamily="2" charset="0"/>
              </a:rPr>
              <a:t>From a few </a:t>
            </a:r>
            <a:br>
              <a:rPr lang="en-US" altLang="en-US">
                <a:solidFill>
                  <a:srgbClr val="EEB111"/>
                </a:solidFill>
                <a:latin typeface="Crimson Text" pitchFamily="2" charset="0"/>
                <a:cs typeface="Arial" panose="020B0604020202020204" pitchFamily="34" charset="0"/>
                <a:sym typeface="Crimson Text" pitchFamily="2" charset="0"/>
              </a:rPr>
            </a:br>
            <a:r>
              <a:rPr lang="en-US" altLang="en-US">
                <a:solidFill>
                  <a:srgbClr val="EEB111"/>
                </a:solidFill>
                <a:latin typeface="Crimson Text" pitchFamily="2" charset="0"/>
                <a:cs typeface="Arial" panose="020B0604020202020204" pitchFamily="34" charset="0"/>
                <a:sym typeface="Crimson Text" pitchFamily="2" charset="0"/>
              </a:rPr>
              <a:t>founders in 1971</a:t>
            </a:r>
            <a:endParaRPr lang="en-US" altLang="en-US">
              <a:solidFill>
                <a:srgbClr val="33557A"/>
              </a:solidFill>
              <a:latin typeface="Crimson Text" pitchFamily="2" charset="0"/>
              <a:cs typeface="Arial" panose="020B0604020202020204" pitchFamily="34" charset="0"/>
              <a:sym typeface="Crimson Text"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oup of people in a large room&#10;&#10;Description automatically generated with low confidence">
            <a:extLst>
              <a:ext uri="{FF2B5EF4-FFF2-40B4-BE49-F238E27FC236}">
                <a16:creationId xmlns:a16="http://schemas.microsoft.com/office/drawing/2014/main" id="{F98CB588-DAE2-A549-9DB1-F9A471E0C17C}"/>
              </a:ext>
            </a:extLst>
          </p:cNvPr>
          <p:cNvPicPr>
            <a:picLocks noChangeAspect="1"/>
          </p:cNvPicPr>
          <p:nvPr/>
        </p:nvPicPr>
        <p:blipFill rotWithShape="1">
          <a:blip r:embed="rId3"/>
          <a:srcRect t="15666"/>
          <a:stretch/>
        </p:blipFill>
        <p:spPr>
          <a:xfrm>
            <a:off x="0" y="0"/>
            <a:ext cx="9143999" cy="5143500"/>
          </a:xfrm>
          <a:prstGeom prst="rect">
            <a:avLst/>
          </a:prstGeom>
        </p:spPr>
      </p:pic>
      <p:sp>
        <p:nvSpPr>
          <p:cNvPr id="14339" name="Google Shape;133;p28">
            <a:extLst>
              <a:ext uri="{FF2B5EF4-FFF2-40B4-BE49-F238E27FC236}">
                <a16:creationId xmlns:a16="http://schemas.microsoft.com/office/drawing/2014/main" id="{BC1A786C-87D2-4547-A0F4-09F68F6B79CF}"/>
              </a:ext>
            </a:extLst>
          </p:cNvPr>
          <p:cNvSpPr>
            <a:spLocks noChangeArrowheads="1"/>
          </p:cNvSpPr>
          <p:nvPr/>
        </p:nvSpPr>
        <p:spPr bwMode="auto">
          <a:xfrm>
            <a:off x="-203200" y="627063"/>
            <a:ext cx="3933825" cy="1182687"/>
          </a:xfrm>
          <a:prstGeom prst="roundRect">
            <a:avLst>
              <a:gd name="adj" fmla="val 16667"/>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4340" name="Google Shape;134;p28">
            <a:extLst>
              <a:ext uri="{FF2B5EF4-FFF2-40B4-BE49-F238E27FC236}">
                <a16:creationId xmlns:a16="http://schemas.microsoft.com/office/drawing/2014/main" id="{C57010CF-D9BD-48BE-B129-C3C38E5466DC}"/>
              </a:ext>
            </a:extLst>
          </p:cNvPr>
          <p:cNvSpPr txBox="1">
            <a:spLocks noGrp="1"/>
          </p:cNvSpPr>
          <p:nvPr>
            <p:ph type="title"/>
          </p:nvPr>
        </p:nvSpPr>
        <p:spPr>
          <a:xfrm>
            <a:off x="527050" y="1095375"/>
            <a:ext cx="3235325"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FFFFFF"/>
                </a:solidFill>
                <a:latin typeface="Crimson Text" pitchFamily="2" charset="0"/>
                <a:cs typeface="Arial" panose="020B0604020202020204" pitchFamily="34" charset="0"/>
                <a:sym typeface="Crimson Text" pitchFamily="2" charset="0"/>
              </a:rPr>
              <a:t>To a network in 40 countries</a:t>
            </a:r>
            <a:endParaRPr lang="en-US" altLang="en-US" sz="2400" b="0" i="1">
              <a:solidFill>
                <a:srgbClr val="FFFFFF"/>
              </a:solidFill>
              <a:latin typeface="Lato" pitchFamily="34" charset="0"/>
              <a:cs typeface="Arial" panose="020B0604020202020204" pitchFamily="34" charset="0"/>
              <a:sym typeface="Lato"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sp>
        <p:nvSpPr>
          <p:cNvPr id="15362" name="Google Shape;139;p29">
            <a:extLst>
              <a:ext uri="{FF2B5EF4-FFF2-40B4-BE49-F238E27FC236}">
                <a16:creationId xmlns:a16="http://schemas.microsoft.com/office/drawing/2014/main" id="{276CC2DE-398C-4685-B3A4-4A78A166EE49}"/>
              </a:ext>
            </a:extLst>
          </p:cNvPr>
          <p:cNvSpPr txBox="1">
            <a:spLocks noChangeArrowheads="1"/>
          </p:cNvSpPr>
          <p:nvPr/>
        </p:nvSpPr>
        <p:spPr bwMode="auto">
          <a:xfrm>
            <a:off x="1757363" y="1593850"/>
            <a:ext cx="56292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en-US" altLang="en-US" sz="3600">
                <a:solidFill>
                  <a:srgbClr val="FFFFFF"/>
                </a:solidFill>
                <a:latin typeface="Lato" pitchFamily="34" charset="0"/>
                <a:sym typeface="Lato" pitchFamily="34" charset="0"/>
              </a:rPr>
              <a:t>Together with our libraries and partners, we enable </a:t>
            </a:r>
            <a:r>
              <a:rPr lang="en-US" altLang="en-US" sz="3600">
                <a:solidFill>
                  <a:srgbClr val="EEB111"/>
                </a:solidFill>
                <a:latin typeface="Lato" pitchFamily="34" charset="0"/>
                <a:sym typeface="Lato" pitchFamily="34" charset="0"/>
              </a:rPr>
              <a:t>world-class research</a:t>
            </a:r>
            <a:r>
              <a:rPr lang="en-US" altLang="en-US" sz="3600">
                <a:solidFill>
                  <a:srgbClr val="FFFFFF"/>
                </a:solidFill>
                <a:latin typeface="Lato" pitchFamily="34" charset="0"/>
                <a:sym typeface="Lato" pitchFamily="34" charset="0"/>
              </a:rPr>
              <a:t>.</a:t>
            </a:r>
          </a:p>
        </p:txBody>
      </p:sp>
      <p:sp>
        <p:nvSpPr>
          <p:cNvPr id="15363" name="Google Shape;140;p29">
            <a:extLst>
              <a:ext uri="{FF2B5EF4-FFF2-40B4-BE49-F238E27FC236}">
                <a16:creationId xmlns:a16="http://schemas.microsoft.com/office/drawing/2014/main" id="{86568FC8-85AD-44E0-AB15-D3B67F07AC47}"/>
              </a:ext>
            </a:extLst>
          </p:cNvPr>
          <p:cNvSpPr txBox="1">
            <a:spLocks noChangeArrowheads="1"/>
          </p:cNvSpPr>
          <p:nvPr/>
        </p:nvSpPr>
        <p:spPr bwMode="auto">
          <a:xfrm>
            <a:off x="952500" y="917575"/>
            <a:ext cx="1203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n-US" altLang="en-US" sz="16600" b="1">
                <a:solidFill>
                  <a:srgbClr val="EEB111"/>
                </a:solidFill>
                <a:latin typeface="Lato" pitchFamily="34" charset="0"/>
                <a:sym typeface="Lato" pitchFamily="34"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Google Shape;150;p31">
            <a:extLst>
              <a:ext uri="{FF2B5EF4-FFF2-40B4-BE49-F238E27FC236}">
                <a16:creationId xmlns:a16="http://schemas.microsoft.com/office/drawing/2014/main" id="{FAB9A7FB-C467-4368-8AB8-A9AC9E7A6999}"/>
              </a:ext>
            </a:extLst>
          </p:cNvPr>
          <p:cNvSpPr txBox="1">
            <a:spLocks noGrp="1"/>
          </p:cNvSpPr>
          <p:nvPr>
            <p:ph type="title"/>
          </p:nvPr>
        </p:nvSpPr>
        <p:spPr>
          <a:xfrm>
            <a:off x="465138" y="414338"/>
            <a:ext cx="6626225"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World-Class Research Is...</a:t>
            </a: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7411" name="Google Shape;151;p31">
            <a:extLst>
              <a:ext uri="{FF2B5EF4-FFF2-40B4-BE49-F238E27FC236}">
                <a16:creationId xmlns:a16="http://schemas.microsoft.com/office/drawing/2014/main" id="{BD08B266-207E-431C-8244-AA35E405C258}"/>
              </a:ext>
            </a:extLst>
          </p:cNvPr>
          <p:cNvSpPr>
            <a:spLocks noChangeArrowheads="1"/>
          </p:cNvSpPr>
          <p:nvPr/>
        </p:nvSpPr>
        <p:spPr bwMode="auto">
          <a:xfrm>
            <a:off x="0" y="2225675"/>
            <a:ext cx="9144000" cy="2511425"/>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2" name="Google Shape;152;p31">
            <a:extLst>
              <a:ext uri="{FF2B5EF4-FFF2-40B4-BE49-F238E27FC236}">
                <a16:creationId xmlns:a16="http://schemas.microsoft.com/office/drawing/2014/main" id="{12CFCCD7-7686-404B-8A39-530F61E9E7F4}"/>
              </a:ext>
            </a:extLst>
          </p:cNvPr>
          <p:cNvSpPr>
            <a:spLocks noChangeArrowheads="1"/>
          </p:cNvSpPr>
          <p:nvPr/>
        </p:nvSpPr>
        <p:spPr bwMode="auto">
          <a:xfrm>
            <a:off x="465138" y="1474788"/>
            <a:ext cx="1498600"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3" name="Google Shape;153;p31">
            <a:extLst>
              <a:ext uri="{FF2B5EF4-FFF2-40B4-BE49-F238E27FC236}">
                <a16:creationId xmlns:a16="http://schemas.microsoft.com/office/drawing/2014/main" id="{C8AA581B-C0C5-4ED6-88F3-9CF33A28D97D}"/>
              </a:ext>
            </a:extLst>
          </p:cNvPr>
          <p:cNvSpPr>
            <a:spLocks noChangeArrowheads="1"/>
          </p:cNvSpPr>
          <p:nvPr/>
        </p:nvSpPr>
        <p:spPr bwMode="auto">
          <a:xfrm>
            <a:off x="2127250" y="1517650"/>
            <a:ext cx="1497013"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4" name="Google Shape;154;p31">
            <a:extLst>
              <a:ext uri="{FF2B5EF4-FFF2-40B4-BE49-F238E27FC236}">
                <a16:creationId xmlns:a16="http://schemas.microsoft.com/office/drawing/2014/main" id="{D5764F23-E4F4-45C4-9374-931F8D30CAE2}"/>
              </a:ext>
            </a:extLst>
          </p:cNvPr>
          <p:cNvSpPr>
            <a:spLocks noChangeArrowheads="1"/>
          </p:cNvSpPr>
          <p:nvPr/>
        </p:nvSpPr>
        <p:spPr bwMode="auto">
          <a:xfrm>
            <a:off x="3787775" y="1517650"/>
            <a:ext cx="1497013"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5" name="Google Shape;155;p31">
            <a:extLst>
              <a:ext uri="{FF2B5EF4-FFF2-40B4-BE49-F238E27FC236}">
                <a16:creationId xmlns:a16="http://schemas.microsoft.com/office/drawing/2014/main" id="{F70AC073-77E0-4209-ABE9-B3AE6A3B2031}"/>
              </a:ext>
            </a:extLst>
          </p:cNvPr>
          <p:cNvSpPr>
            <a:spLocks noChangeArrowheads="1"/>
          </p:cNvSpPr>
          <p:nvPr/>
        </p:nvSpPr>
        <p:spPr bwMode="auto">
          <a:xfrm>
            <a:off x="5448300" y="1517650"/>
            <a:ext cx="1498600"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6" name="Google Shape;156;p31">
            <a:extLst>
              <a:ext uri="{FF2B5EF4-FFF2-40B4-BE49-F238E27FC236}">
                <a16:creationId xmlns:a16="http://schemas.microsoft.com/office/drawing/2014/main" id="{4689A35B-0674-4B6E-AB59-431DBAD0D4A1}"/>
              </a:ext>
            </a:extLst>
          </p:cNvPr>
          <p:cNvSpPr>
            <a:spLocks noChangeArrowheads="1"/>
          </p:cNvSpPr>
          <p:nvPr/>
        </p:nvSpPr>
        <p:spPr bwMode="auto">
          <a:xfrm>
            <a:off x="7108825" y="1517650"/>
            <a:ext cx="1498600"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7" name="Google Shape;157;p31">
            <a:extLst>
              <a:ext uri="{FF2B5EF4-FFF2-40B4-BE49-F238E27FC236}">
                <a16:creationId xmlns:a16="http://schemas.microsoft.com/office/drawing/2014/main" id="{AE6D8C86-2836-4C94-9AC2-8A1053169387}"/>
              </a:ext>
            </a:extLst>
          </p:cNvPr>
          <p:cNvSpPr txBox="1">
            <a:spLocks noChangeArrowheads="1"/>
          </p:cNvSpPr>
          <p:nvPr/>
        </p:nvSpPr>
        <p:spPr bwMode="auto">
          <a:xfrm>
            <a:off x="541338" y="3201988"/>
            <a:ext cx="14986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Collaborative</a:t>
            </a:r>
            <a:endParaRPr lang="en-US" altLang="en-US" sz="1500" b="1"/>
          </a:p>
        </p:txBody>
      </p:sp>
      <p:sp>
        <p:nvSpPr>
          <p:cNvPr id="17418" name="Google Shape;158;p31">
            <a:extLst>
              <a:ext uri="{FF2B5EF4-FFF2-40B4-BE49-F238E27FC236}">
                <a16:creationId xmlns:a16="http://schemas.microsoft.com/office/drawing/2014/main" id="{1E557ED2-F530-4C7C-B235-8BE2CF3452C9}"/>
              </a:ext>
            </a:extLst>
          </p:cNvPr>
          <p:cNvSpPr txBox="1">
            <a:spLocks noChangeArrowheads="1"/>
          </p:cNvSpPr>
          <p:nvPr/>
        </p:nvSpPr>
        <p:spPr bwMode="auto">
          <a:xfrm>
            <a:off x="2105025" y="3201988"/>
            <a:ext cx="15954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Cross-discipline</a:t>
            </a:r>
            <a:endParaRPr lang="en-US" altLang="en-US" sz="1500" b="1"/>
          </a:p>
        </p:txBody>
      </p:sp>
      <p:sp>
        <p:nvSpPr>
          <p:cNvPr id="17419" name="Google Shape;159;p31">
            <a:extLst>
              <a:ext uri="{FF2B5EF4-FFF2-40B4-BE49-F238E27FC236}">
                <a16:creationId xmlns:a16="http://schemas.microsoft.com/office/drawing/2014/main" id="{11EF48C3-1D1D-480D-B01B-A00E29928D0C}"/>
              </a:ext>
            </a:extLst>
          </p:cNvPr>
          <p:cNvSpPr txBox="1">
            <a:spLocks noChangeArrowheads="1"/>
          </p:cNvSpPr>
          <p:nvPr/>
        </p:nvSpPr>
        <p:spPr bwMode="auto">
          <a:xfrm>
            <a:off x="3851275" y="3208338"/>
            <a:ext cx="149701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Increasingly Data Intensive</a:t>
            </a:r>
            <a:endParaRPr lang="en-US" altLang="en-US" sz="1500" b="1"/>
          </a:p>
        </p:txBody>
      </p:sp>
      <p:sp>
        <p:nvSpPr>
          <p:cNvPr id="17420" name="Google Shape;160;p31">
            <a:extLst>
              <a:ext uri="{FF2B5EF4-FFF2-40B4-BE49-F238E27FC236}">
                <a16:creationId xmlns:a16="http://schemas.microsoft.com/office/drawing/2014/main" id="{D652965D-D71D-44DC-930A-8B922EBB79DB}"/>
              </a:ext>
            </a:extLst>
          </p:cNvPr>
          <p:cNvSpPr txBox="1">
            <a:spLocks noChangeArrowheads="1"/>
          </p:cNvSpPr>
          <p:nvPr/>
        </p:nvSpPr>
        <p:spPr bwMode="auto">
          <a:xfrm>
            <a:off x="5524500" y="3227388"/>
            <a:ext cx="14986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Open</a:t>
            </a:r>
            <a:endParaRPr lang="en-US" altLang="en-US" sz="1500" b="1"/>
          </a:p>
        </p:txBody>
      </p:sp>
      <p:sp>
        <p:nvSpPr>
          <p:cNvPr id="17421" name="Google Shape;161;p31">
            <a:extLst>
              <a:ext uri="{FF2B5EF4-FFF2-40B4-BE49-F238E27FC236}">
                <a16:creationId xmlns:a16="http://schemas.microsoft.com/office/drawing/2014/main" id="{BD1894A5-B619-4FFE-9833-B175E5B2B177}"/>
              </a:ext>
            </a:extLst>
          </p:cNvPr>
          <p:cNvSpPr txBox="1">
            <a:spLocks noChangeArrowheads="1"/>
          </p:cNvSpPr>
          <p:nvPr/>
        </p:nvSpPr>
        <p:spPr bwMode="auto">
          <a:xfrm>
            <a:off x="7232650" y="3235325"/>
            <a:ext cx="1403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International</a:t>
            </a:r>
            <a:endParaRPr lang="en-US" altLang="en-US" sz="1500" b="1"/>
          </a:p>
        </p:txBody>
      </p:sp>
      <p:pic>
        <p:nvPicPr>
          <p:cNvPr id="17422" name="Google Shape;162;p31">
            <a:extLst>
              <a:ext uri="{FF2B5EF4-FFF2-40B4-BE49-F238E27FC236}">
                <a16:creationId xmlns:a16="http://schemas.microsoft.com/office/drawing/2014/main" id="{3FBE18D5-0076-4032-9EC5-22BCAF606C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1474788"/>
            <a:ext cx="14986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Google Shape;163;p31">
            <a:extLst>
              <a:ext uri="{FF2B5EF4-FFF2-40B4-BE49-F238E27FC236}">
                <a16:creationId xmlns:a16="http://schemas.microsoft.com/office/drawing/2014/main" id="{FE1A5E09-A7B1-4947-8B42-1F1FCBB2F2A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738" y="1398588"/>
            <a:ext cx="177323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Google Shape;164;p31">
            <a:extLst>
              <a:ext uri="{FF2B5EF4-FFF2-40B4-BE49-F238E27FC236}">
                <a16:creationId xmlns:a16="http://schemas.microsoft.com/office/drawing/2014/main" id="{F7DA2AB5-39B4-4FDA-BC44-116D32C6A18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013" y="1541463"/>
            <a:ext cx="14668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Google Shape;165;p31">
            <a:extLst>
              <a:ext uri="{FF2B5EF4-FFF2-40B4-BE49-F238E27FC236}">
                <a16:creationId xmlns:a16="http://schemas.microsoft.com/office/drawing/2014/main" id="{C9253C8C-54CD-4C4E-A332-0BCA8DA0524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1573213"/>
            <a:ext cx="14033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Google Shape;166;p31">
            <a:extLst>
              <a:ext uri="{FF2B5EF4-FFF2-40B4-BE49-F238E27FC236}">
                <a16:creationId xmlns:a16="http://schemas.microsoft.com/office/drawing/2014/main" id="{61E044FA-4FC0-47F1-9D6C-F07DAA3077E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900" y="1460500"/>
            <a:ext cx="15954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95746CD-4E19-D829-501D-86E2468FC135}"/>
              </a:ext>
            </a:extLst>
          </p:cNvPr>
          <p:cNvPicPr>
            <a:picLocks noChangeAspect="1"/>
          </p:cNvPicPr>
          <p:nvPr/>
        </p:nvPicPr>
        <p:blipFill rotWithShape="1">
          <a:blip r:embed="rId3"/>
          <a:srcRect l="7440" t="3761" r="1171"/>
          <a:stretch/>
        </p:blipFill>
        <p:spPr>
          <a:xfrm>
            <a:off x="659031" y="0"/>
            <a:ext cx="7825938" cy="47316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178;p33">
            <a:extLst>
              <a:ext uri="{FF2B5EF4-FFF2-40B4-BE49-F238E27FC236}">
                <a16:creationId xmlns:a16="http://schemas.microsoft.com/office/drawing/2014/main" id="{4FEBCFAC-7C71-48F0-A27B-3AEA55BE88D3}"/>
              </a:ext>
            </a:extLst>
          </p:cNvPr>
          <p:cNvSpPr txBox="1">
            <a:spLocks noGrp="1"/>
          </p:cNvSpPr>
          <p:nvPr>
            <p:ph type="title"/>
          </p:nvPr>
        </p:nvSpPr>
        <p:spPr>
          <a:xfrm>
            <a:off x="458299" y="171084"/>
            <a:ext cx="6390908" cy="682625"/>
          </a:xfrm>
        </p:spPr>
        <p:txBody>
          <a:bodyPr/>
          <a:lstStyle/>
          <a:p>
            <a:pPr eaLnBrk="1" hangingPunct="1">
              <a:spcBef>
                <a:spcPct val="0"/>
              </a:spcBef>
              <a:spcAft>
                <a:spcPct val="0"/>
              </a:spcAft>
              <a:buClr>
                <a:srgbClr val="33557A"/>
              </a:buClr>
              <a:buFont typeface="Crimson Text" pitchFamily="2" charset="0"/>
              <a:buNone/>
            </a:pPr>
            <a:r>
              <a:rPr lang="en-US" altLang="en-US" dirty="0">
                <a:solidFill>
                  <a:srgbClr val="33557A"/>
                </a:solidFill>
                <a:latin typeface="Crimson Text" pitchFamily="2" charset="0"/>
                <a:cs typeface="Arial" panose="020B0604020202020204" pitchFamily="34" charset="0"/>
                <a:sym typeface="Crimson Text" pitchFamily="2" charset="0"/>
              </a:rPr>
              <a:t>Vision for Research Libraries in 2027</a:t>
            </a:r>
          </a:p>
        </p:txBody>
      </p:sp>
      <p:sp>
        <p:nvSpPr>
          <p:cNvPr id="19459" name="Google Shape;179;p33">
            <a:extLst>
              <a:ext uri="{FF2B5EF4-FFF2-40B4-BE49-F238E27FC236}">
                <a16:creationId xmlns:a16="http://schemas.microsoft.com/office/drawing/2014/main" id="{ADA5745A-CC7E-4EE0-BCC6-087B83E65C4E}"/>
              </a:ext>
            </a:extLst>
          </p:cNvPr>
          <p:cNvSpPr>
            <a:spLocks noChangeArrowheads="1"/>
          </p:cNvSpPr>
          <p:nvPr/>
        </p:nvSpPr>
        <p:spPr bwMode="auto">
          <a:xfrm>
            <a:off x="630238" y="1419225"/>
            <a:ext cx="328612" cy="328613"/>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1</a:t>
            </a:r>
          </a:p>
        </p:txBody>
      </p:sp>
      <p:sp>
        <p:nvSpPr>
          <p:cNvPr id="19460" name="Google Shape;180;p33">
            <a:extLst>
              <a:ext uri="{FF2B5EF4-FFF2-40B4-BE49-F238E27FC236}">
                <a16:creationId xmlns:a16="http://schemas.microsoft.com/office/drawing/2014/main" id="{C5A0C0A5-FF9F-4026-8213-84912ED858EB}"/>
              </a:ext>
            </a:extLst>
          </p:cNvPr>
          <p:cNvSpPr txBox="1">
            <a:spLocks noChangeArrowheads="1"/>
          </p:cNvSpPr>
          <p:nvPr/>
        </p:nvSpPr>
        <p:spPr bwMode="auto">
          <a:xfrm>
            <a:off x="1022534" y="1150572"/>
            <a:ext cx="3199178" cy="169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Aft>
                <a:spcPts val="1600"/>
              </a:spcAft>
              <a:buSzPts val="1100"/>
            </a:pPr>
            <a:r>
              <a:rPr lang="en-GB" altLang="en-US" b="1" dirty="0">
                <a:solidFill>
                  <a:srgbClr val="EEB111"/>
                </a:solidFill>
                <a:latin typeface="Lato" panose="020F0502020204030203" pitchFamily="34" charset="0"/>
                <a:ea typeface="Lato" panose="020F0502020204030203" pitchFamily="34" charset="0"/>
                <a:cs typeface="Lato" panose="020F0502020204030203" pitchFamily="34" charset="0"/>
                <a:sym typeface="Lato" pitchFamily="34" charset="0"/>
              </a:rPr>
              <a:t>Research Libraries as Engaged and Trusted Hubs</a:t>
            </a:r>
            <a:r>
              <a:rPr lang="en-GB" sz="1100" dirty="0">
                <a:latin typeface="Lato" panose="020F0502020204030203" pitchFamily="34" charset="0"/>
                <a:ea typeface="Lato" panose="020F0502020204030203" pitchFamily="34" charset="0"/>
                <a:cs typeface="Lato" panose="020F0502020204030203" pitchFamily="34" charset="0"/>
              </a:rPr>
              <a:t>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of their user communities, collaborating with each other and with local, national and international stakeholders in their role as change agents and facilitators, and driving public engagement in research. </a:t>
            </a:r>
            <a:endParaRPr lang="en-US" altLang="en-US" sz="1100" dirty="0">
              <a:solidFill>
                <a:schemeClr val="bg2"/>
              </a:solidFill>
              <a:latin typeface="Lato" panose="020F0502020204030203" pitchFamily="34" charset="0"/>
              <a:ea typeface="Lato" panose="020F0502020204030203" pitchFamily="34" charset="0"/>
              <a:cs typeface="Lato" panose="020F0502020204030203" pitchFamily="34" charset="0"/>
              <a:sym typeface="Lato" pitchFamily="34" charset="0"/>
            </a:endParaRPr>
          </a:p>
        </p:txBody>
      </p:sp>
      <p:sp>
        <p:nvSpPr>
          <p:cNvPr id="19461" name="Google Shape;181;p33">
            <a:extLst>
              <a:ext uri="{FF2B5EF4-FFF2-40B4-BE49-F238E27FC236}">
                <a16:creationId xmlns:a16="http://schemas.microsoft.com/office/drawing/2014/main" id="{E0E8EDCB-D2AC-4944-B79C-75D33ED722CC}"/>
              </a:ext>
            </a:extLst>
          </p:cNvPr>
          <p:cNvSpPr>
            <a:spLocks noChangeArrowheads="1"/>
          </p:cNvSpPr>
          <p:nvPr/>
        </p:nvSpPr>
        <p:spPr bwMode="auto">
          <a:xfrm>
            <a:off x="597145" y="3143611"/>
            <a:ext cx="328612" cy="328612"/>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2</a:t>
            </a:r>
          </a:p>
        </p:txBody>
      </p:sp>
      <p:sp>
        <p:nvSpPr>
          <p:cNvPr id="19463" name="Google Shape;183;p33">
            <a:extLst>
              <a:ext uri="{FF2B5EF4-FFF2-40B4-BE49-F238E27FC236}">
                <a16:creationId xmlns:a16="http://schemas.microsoft.com/office/drawing/2014/main" id="{E53D90D5-0C57-4FD0-8DF3-7190F3B0BF1C}"/>
              </a:ext>
            </a:extLst>
          </p:cNvPr>
          <p:cNvSpPr>
            <a:spLocks noChangeArrowheads="1"/>
          </p:cNvSpPr>
          <p:nvPr/>
        </p:nvSpPr>
        <p:spPr bwMode="auto">
          <a:xfrm>
            <a:off x="4513750" y="1395409"/>
            <a:ext cx="328612" cy="328612"/>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3</a:t>
            </a:r>
          </a:p>
        </p:txBody>
      </p:sp>
      <p:sp>
        <p:nvSpPr>
          <p:cNvPr id="19465" name="Google Shape;185;p33">
            <a:extLst>
              <a:ext uri="{FF2B5EF4-FFF2-40B4-BE49-F238E27FC236}">
                <a16:creationId xmlns:a16="http://schemas.microsoft.com/office/drawing/2014/main" id="{F1D0E260-ABF8-4098-B54D-D5147A0F2DA3}"/>
              </a:ext>
            </a:extLst>
          </p:cNvPr>
          <p:cNvSpPr>
            <a:spLocks noChangeArrowheads="1"/>
          </p:cNvSpPr>
          <p:nvPr/>
        </p:nvSpPr>
        <p:spPr bwMode="auto">
          <a:xfrm>
            <a:off x="4546843" y="2573842"/>
            <a:ext cx="328612" cy="328613"/>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a:solidFill>
                  <a:srgbClr val="FFFFFF"/>
                </a:solidFill>
              </a:rPr>
              <a:t>4</a:t>
            </a:r>
          </a:p>
        </p:txBody>
      </p:sp>
      <p:sp>
        <p:nvSpPr>
          <p:cNvPr id="19467" name="Google Shape;187;p33">
            <a:extLst>
              <a:ext uri="{FF2B5EF4-FFF2-40B4-BE49-F238E27FC236}">
                <a16:creationId xmlns:a16="http://schemas.microsoft.com/office/drawing/2014/main" id="{269BA3FD-9F0D-450B-AE82-3FF8D981B38B}"/>
              </a:ext>
            </a:extLst>
          </p:cNvPr>
          <p:cNvSpPr>
            <a:spLocks noChangeArrowheads="1"/>
          </p:cNvSpPr>
          <p:nvPr/>
        </p:nvSpPr>
        <p:spPr bwMode="auto">
          <a:xfrm>
            <a:off x="4546843" y="3715235"/>
            <a:ext cx="328612" cy="328613"/>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5</a:t>
            </a:r>
          </a:p>
        </p:txBody>
      </p:sp>
      <p:sp>
        <p:nvSpPr>
          <p:cNvPr id="4" name="Google Shape;180;p33">
            <a:extLst>
              <a:ext uri="{FF2B5EF4-FFF2-40B4-BE49-F238E27FC236}">
                <a16:creationId xmlns:a16="http://schemas.microsoft.com/office/drawing/2014/main" id="{45ABDFEB-4BA2-44FC-38F0-9A16C869B6E4}"/>
              </a:ext>
            </a:extLst>
          </p:cNvPr>
          <p:cNvSpPr txBox="1">
            <a:spLocks noChangeArrowheads="1"/>
          </p:cNvSpPr>
          <p:nvPr/>
        </p:nvSpPr>
        <p:spPr bwMode="auto">
          <a:xfrm>
            <a:off x="1022534" y="2989532"/>
            <a:ext cx="3199178" cy="117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Aft>
                <a:spcPts val="1600"/>
              </a:spcAft>
              <a:buSzPts val="1100"/>
            </a:pPr>
            <a:r>
              <a:rPr lang="en-GB" altLang="en-US" b="1" dirty="0">
                <a:solidFill>
                  <a:srgbClr val="EEB111"/>
                </a:solidFill>
                <a:latin typeface="Lato" pitchFamily="34" charset="0"/>
                <a:sym typeface="Lato" pitchFamily="34" charset="0"/>
              </a:rPr>
              <a:t>State-of-the-art Services </a:t>
            </a:r>
            <a:r>
              <a:rPr lang="en-GB" altLang="en-US" sz="1100" dirty="0">
                <a:solidFill>
                  <a:schemeClr val="bg2"/>
                </a:solidFill>
                <a:latin typeface="Lato" pitchFamily="34" charset="0"/>
                <a:sym typeface="Lato" pitchFamily="34" charset="0"/>
              </a:rPr>
              <a:t>will be provided for collections, publishing and curation of information and (meta-)data. These services will be relevant to, and tailored for, user groups inside and outside academia</a:t>
            </a:r>
            <a:r>
              <a:rPr lang="en-GB" sz="1100" dirty="0">
                <a:solidFill>
                  <a:schemeClr val="bg2"/>
                </a:solidFill>
              </a:rPr>
              <a:t>. </a:t>
            </a:r>
            <a:endParaRPr lang="en-US" altLang="en-US" sz="1100" dirty="0">
              <a:solidFill>
                <a:schemeClr val="bg2"/>
              </a:solidFill>
              <a:latin typeface="Lato" pitchFamily="34" charset="0"/>
              <a:sym typeface="Lato" pitchFamily="34" charset="0"/>
            </a:endParaRPr>
          </a:p>
        </p:txBody>
      </p:sp>
      <p:sp>
        <p:nvSpPr>
          <p:cNvPr id="6" name="TextBox 5">
            <a:extLst>
              <a:ext uri="{FF2B5EF4-FFF2-40B4-BE49-F238E27FC236}">
                <a16:creationId xmlns:a16="http://schemas.microsoft.com/office/drawing/2014/main" id="{0DC26007-3959-9203-B019-1DA37CFDD48B}"/>
              </a:ext>
            </a:extLst>
          </p:cNvPr>
          <p:cNvSpPr txBox="1"/>
          <p:nvPr/>
        </p:nvSpPr>
        <p:spPr>
          <a:xfrm>
            <a:off x="4875455" y="1174994"/>
            <a:ext cx="3199178" cy="984885"/>
          </a:xfrm>
          <a:prstGeom prst="rect">
            <a:avLst/>
          </a:prstGeom>
          <a:noFill/>
        </p:spPr>
        <p:txBody>
          <a:bodyPr wrap="square">
            <a:spAutoFit/>
          </a:bodyPr>
          <a:lstStyle/>
          <a:p>
            <a:r>
              <a:rPr lang="en-GB" b="1" dirty="0">
                <a:solidFill>
                  <a:srgbClr val="EEB111"/>
                </a:solidFill>
                <a:latin typeface="Lato" panose="020F0502020204030203" pitchFamily="34" charset="0"/>
                <a:ea typeface="Lato" panose="020F0502020204030203" pitchFamily="34" charset="0"/>
                <a:cs typeface="Lato" panose="020F0502020204030203" pitchFamily="34" charset="0"/>
              </a:rPr>
              <a:t>Advancing Open Science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in collaboration with researchers, research libraries stimulate, facilitate, co-develop, and manage infrastructures and practices designed to take Open Science to the next level</a:t>
            </a:r>
            <a:r>
              <a:rPr lang="en-GB" sz="1100" dirty="0">
                <a:latin typeface="Lato" panose="020F0502020204030203" pitchFamily="34" charset="0"/>
                <a:ea typeface="Lato" panose="020F0502020204030203" pitchFamily="34" charset="0"/>
                <a:cs typeface="Lato" panose="020F0502020204030203" pitchFamily="34" charset="0"/>
              </a:rPr>
              <a:t>.</a:t>
            </a:r>
          </a:p>
        </p:txBody>
      </p:sp>
      <p:sp>
        <p:nvSpPr>
          <p:cNvPr id="7" name="TextBox 6">
            <a:extLst>
              <a:ext uri="{FF2B5EF4-FFF2-40B4-BE49-F238E27FC236}">
                <a16:creationId xmlns:a16="http://schemas.microsoft.com/office/drawing/2014/main" id="{97488DF8-825B-EA87-F33E-7895874167F6}"/>
              </a:ext>
            </a:extLst>
          </p:cNvPr>
          <p:cNvSpPr txBox="1"/>
          <p:nvPr/>
        </p:nvSpPr>
        <p:spPr>
          <a:xfrm>
            <a:off x="4922291" y="2442568"/>
            <a:ext cx="3199176" cy="984885"/>
          </a:xfrm>
          <a:prstGeom prst="rect">
            <a:avLst/>
          </a:prstGeom>
          <a:noFill/>
        </p:spPr>
        <p:txBody>
          <a:bodyPr wrap="square">
            <a:spAutoFit/>
          </a:bodyPr>
          <a:lstStyle/>
          <a:p>
            <a:r>
              <a:rPr lang="en-GB" b="1" dirty="0">
                <a:solidFill>
                  <a:srgbClr val="EEB111"/>
                </a:solidFill>
                <a:latin typeface="Lato" panose="020F0502020204030203" pitchFamily="34" charset="0"/>
                <a:ea typeface="Lato" panose="020F0502020204030203" pitchFamily="34" charset="0"/>
                <a:cs typeface="Lato" panose="020F0502020204030203" pitchFamily="34" charset="0"/>
              </a:rPr>
              <a:t>Upholding Rights and Values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By 2027, research libraries embody and uphold public and academic values of integrity, diversity and inclusion, inside and outside the research community.</a:t>
            </a:r>
          </a:p>
        </p:txBody>
      </p:sp>
      <p:sp>
        <p:nvSpPr>
          <p:cNvPr id="8" name="TextBox 7">
            <a:extLst>
              <a:ext uri="{FF2B5EF4-FFF2-40B4-BE49-F238E27FC236}">
                <a16:creationId xmlns:a16="http://schemas.microsoft.com/office/drawing/2014/main" id="{1DD18B7F-3574-9757-08AE-2D1DA37BC791}"/>
              </a:ext>
            </a:extLst>
          </p:cNvPr>
          <p:cNvSpPr txBox="1"/>
          <p:nvPr/>
        </p:nvSpPr>
        <p:spPr>
          <a:xfrm>
            <a:off x="4922290" y="3551405"/>
            <a:ext cx="3199176" cy="1154162"/>
          </a:xfrm>
          <a:prstGeom prst="rect">
            <a:avLst/>
          </a:prstGeom>
          <a:noFill/>
        </p:spPr>
        <p:txBody>
          <a:bodyPr wrap="square">
            <a:spAutoFit/>
          </a:bodyPr>
          <a:lstStyle/>
          <a:p>
            <a:r>
              <a:rPr lang="en-GB" b="1" dirty="0">
                <a:solidFill>
                  <a:srgbClr val="EEB111"/>
                </a:solidFill>
                <a:latin typeface="Lato" panose="020F0502020204030203" pitchFamily="34" charset="0"/>
                <a:ea typeface="Lato" panose="020F0502020204030203" pitchFamily="34" charset="0"/>
                <a:cs typeface="Lato" panose="020F0502020204030203" pitchFamily="34" charset="0"/>
              </a:rPr>
              <a:t>Upskilling the library workforce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so the staff of research libraries have the necessary knowledge, confidence and skills to take on the organisational and technological changes enabling the new roles and tasks of research libraries.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193;p34">
            <a:extLst>
              <a:ext uri="{FF2B5EF4-FFF2-40B4-BE49-F238E27FC236}">
                <a16:creationId xmlns:a16="http://schemas.microsoft.com/office/drawing/2014/main" id="{9609374E-89F8-438D-B754-1E0EAFFE5027}"/>
              </a:ext>
            </a:extLst>
          </p:cNvPr>
          <p:cNvSpPr txBox="1">
            <a:spLocks noGrp="1"/>
          </p:cNvSpPr>
          <p:nvPr>
            <p:ph type="title"/>
          </p:nvPr>
        </p:nvSpPr>
        <p:spPr>
          <a:xfrm>
            <a:off x="528638" y="915988"/>
            <a:ext cx="566261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Innovation Through Collaboration</a:t>
            </a:r>
            <a:endParaRPr lang="en-US" altLang="en-US" sz="2400" b="0" i="1">
              <a:solidFill>
                <a:srgbClr val="33557A"/>
              </a:solidFill>
              <a:latin typeface="Lato" pitchFamily="34" charset="0"/>
              <a:cs typeface="Arial" panose="020B0604020202020204" pitchFamily="34" charset="0"/>
              <a:sym typeface="Lato" pitchFamily="34" charset="0"/>
            </a:endParaRPr>
          </a:p>
        </p:txBody>
      </p:sp>
      <p:pic>
        <p:nvPicPr>
          <p:cNvPr id="2" name="Picture 1" descr="Chart&#10;&#10;Description automatically generated">
            <a:extLst>
              <a:ext uri="{FF2B5EF4-FFF2-40B4-BE49-F238E27FC236}">
                <a16:creationId xmlns:a16="http://schemas.microsoft.com/office/drawing/2014/main" id="{F7EDAB4A-2855-22E6-A3BC-10104EE6248C}"/>
              </a:ext>
            </a:extLst>
          </p:cNvPr>
          <p:cNvPicPr>
            <a:picLocks noChangeAspect="1"/>
          </p:cNvPicPr>
          <p:nvPr/>
        </p:nvPicPr>
        <p:blipFill rotWithShape="1">
          <a:blip r:embed="rId3"/>
          <a:srcRect t="13993" b="16140"/>
          <a:stretch/>
        </p:blipFill>
        <p:spPr>
          <a:xfrm>
            <a:off x="4296019" y="0"/>
            <a:ext cx="4847981" cy="4686300"/>
          </a:xfrm>
          <a:prstGeom prst="rect">
            <a:avLst/>
          </a:prstGeom>
        </p:spPr>
      </p:pic>
      <p:pic>
        <p:nvPicPr>
          <p:cNvPr id="4" name="Picture 3" descr="A picture containing person, indoor, people, group&#10;&#10;Description automatically generated">
            <a:extLst>
              <a:ext uri="{FF2B5EF4-FFF2-40B4-BE49-F238E27FC236}">
                <a16:creationId xmlns:a16="http://schemas.microsoft.com/office/drawing/2014/main" id="{72EFD1AF-D4CD-102E-B622-D21DE6C2FEAA}"/>
              </a:ext>
            </a:extLst>
          </p:cNvPr>
          <p:cNvPicPr>
            <a:picLocks noChangeAspect="1"/>
          </p:cNvPicPr>
          <p:nvPr/>
        </p:nvPicPr>
        <p:blipFill>
          <a:blip r:embed="rId4"/>
          <a:stretch>
            <a:fillRect/>
          </a:stretch>
        </p:blipFill>
        <p:spPr>
          <a:xfrm>
            <a:off x="406644" y="1811214"/>
            <a:ext cx="3719147" cy="2479431"/>
          </a:xfrm>
          <a:prstGeom prst="rect">
            <a:avLst/>
          </a:prstGeom>
        </p:spPr>
      </p:pic>
    </p:spTree>
  </p:cSld>
  <p:clrMapOvr>
    <a:masterClrMapping/>
  </p:clrMapOvr>
</p:sld>
</file>

<file path=ppt/theme/theme1.xml><?xml version="1.0" encoding="utf-8"?>
<a:theme xmlns:a="http://schemas.openxmlformats.org/drawingml/2006/main" name="1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c95e16-5159-4e8b-a919-675981b05448" xsi:nil="true"/>
    <lcf76f155ced4ddcb4097134ff3c332f xmlns="d77b6c04-751d-4b96-aae3-a8af12060e17">
      <Terms xmlns="http://schemas.microsoft.com/office/infopath/2007/PartnerControls"/>
    </lcf76f155ced4ddcb4097134ff3c332f>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1ABE073836ED847BC7A81B99986C410" ma:contentTypeVersion="17" ma:contentTypeDescription="Een nieuw document maken." ma:contentTypeScope="" ma:versionID="e69e9a682b31af5d494b3ce8daf01a75">
  <xsd:schema xmlns:xsd="http://www.w3.org/2001/XMLSchema" xmlns:xs="http://www.w3.org/2001/XMLSchema" xmlns:p="http://schemas.microsoft.com/office/2006/metadata/properties" xmlns:ns2="5fc95e16-5159-4e8b-a919-675981b05448" xmlns:ns3="d77b6c04-751d-4b96-aae3-a8af12060e17" targetNamespace="http://schemas.microsoft.com/office/2006/metadata/properties" ma:root="true" ma:fieldsID="f8200d0847843eb454ea1e11cc054621" ns2:_="" ns3:_="">
    <xsd:import namespace="5fc95e16-5159-4e8b-a919-675981b05448"/>
    <xsd:import namespace="d77b6c04-751d-4b96-aae3-a8af12060e1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c95e16-5159-4e8b-a919-675981b0544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9069788-8f7a-46ee-8c98-61bf6a4da6b7}" ma:internalName="TaxCatchAll" ma:showField="CatchAllData" ma:web="5fc95e16-5159-4e8b-a919-675981b0544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7b6c04-751d-4b96-aae3-a8af12060e1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9264f70-34e2-4e7c-9895-d65eb0b831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8523F5-C700-435B-997C-36363C35A157}">
  <ds:schemaRefs>
    <ds:schemaRef ds:uri="http://schemas.microsoft.com/sharepoint/v3/contenttype/forms"/>
  </ds:schemaRefs>
</ds:datastoreItem>
</file>

<file path=customXml/itemProps2.xml><?xml version="1.0" encoding="utf-8"?>
<ds:datastoreItem xmlns:ds="http://schemas.openxmlformats.org/officeDocument/2006/customXml" ds:itemID="{16344F5C-84D6-4FE8-80F5-A4298E14C2E9}">
  <ds:schemaRefs>
    <ds:schemaRef ds:uri="5fc95e16-5159-4e8b-a919-675981b05448"/>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d77b6c04-751d-4b96-aae3-a8af12060e17"/>
    <ds:schemaRef ds:uri="http://purl.org/dc/dcmitype/"/>
  </ds:schemaRefs>
</ds:datastoreItem>
</file>

<file path=customXml/itemProps3.xml><?xml version="1.0" encoding="utf-8"?>
<ds:datastoreItem xmlns:ds="http://schemas.openxmlformats.org/officeDocument/2006/customXml" ds:itemID="{DE18B853-DB7E-46C8-82C0-AB374763FAE2}">
  <ds:schemaRefs>
    <ds:schemaRef ds:uri="http://schemas.microsoft.com/office/2006/metadata/longProperties"/>
  </ds:schemaRefs>
</ds:datastoreItem>
</file>

<file path=customXml/itemProps4.xml><?xml version="1.0" encoding="utf-8"?>
<ds:datastoreItem xmlns:ds="http://schemas.openxmlformats.org/officeDocument/2006/customXml" ds:itemID="{73FBF497-C115-4F35-8D01-E7B072283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c95e16-5159-4e8b-a919-675981b05448"/>
    <ds:schemaRef ds:uri="d77b6c04-751d-4b96-aae3-a8af12060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197</TotalTime>
  <Words>960</Words>
  <Application>Microsoft Office PowerPoint</Application>
  <PresentationFormat>On-screen Show (16:9)</PresentationFormat>
  <Paragraphs>86</Paragraphs>
  <Slides>18</Slides>
  <Notes>17</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1_Kantoorthema</vt:lpstr>
      <vt:lpstr>2_Kantoorthema</vt:lpstr>
      <vt:lpstr>3_Kantoorthema</vt:lpstr>
      <vt:lpstr>5_Kantoorthema</vt:lpstr>
      <vt:lpstr>4_Kantoorthema</vt:lpstr>
      <vt:lpstr>Title</vt:lpstr>
      <vt:lpstr>PowerPoint Presentation</vt:lpstr>
      <vt:lpstr>From a few  founders in 1971</vt:lpstr>
      <vt:lpstr>To a network in 40 countries</vt:lpstr>
      <vt:lpstr>PowerPoint Presentation</vt:lpstr>
      <vt:lpstr>World-Class Research Is...</vt:lpstr>
      <vt:lpstr>PowerPoint Presentation</vt:lpstr>
      <vt:lpstr>Vision for Research Libraries in 2027</vt:lpstr>
      <vt:lpstr>Innovation Through Collaboration</vt:lpstr>
      <vt:lpstr>Global Partners</vt:lpstr>
      <vt:lpstr>PowerPoint Presentation</vt:lpstr>
      <vt:lpstr>Advocacy</vt:lpstr>
      <vt:lpstr>Conferences &amp; Events</vt:lpstr>
      <vt:lpstr>Leadership Seminars</vt:lpstr>
      <vt:lpstr>Resources</vt:lpstr>
      <vt:lpstr>International Projects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 visit  DG Research &amp; Innovation Head Unit G4 - Open Science</dc:title>
  <dc:creator>Friedel Grant</dc:creator>
  <cp:lastModifiedBy>Rosie Allison</cp:lastModifiedBy>
  <cp:revision>33</cp:revision>
  <dcterms:modified xsi:type="dcterms:W3CDTF">2023-07-27T13:31:04Z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Friedel Grant</vt:lpwstr>
  </property>
  <property fmtid="{D5CDD505-2E9C-101B-9397-08002B2CF9AE}" pid="3" name="Order">
    <vt:lpwstr>43600.0000000000</vt:lpwstr>
  </property>
  <property fmtid="{D5CDD505-2E9C-101B-9397-08002B2CF9AE}" pid="4" name="display_urn:schemas-microsoft-com:office:office#Author">
    <vt:lpwstr>Friedel Grant</vt:lpwstr>
  </property>
  <property fmtid="{D5CDD505-2E9C-101B-9397-08002B2CF9AE}" pid="5" name="ContentTypeId">
    <vt:lpwstr>0x010100B1ABE073836ED847BC7A81B99986C410</vt:lpwstr>
  </property>
  <property fmtid="{D5CDD505-2E9C-101B-9397-08002B2CF9AE}" pid="6" name="MediaServiceImageTags">
    <vt:lpwstr/>
  </property>
</Properties>
</file>